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4" r:id="rId7"/>
    <p:sldId id="262" r:id="rId8"/>
    <p:sldId id="261" r:id="rId9"/>
    <p:sldId id="260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7.9.2015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7.9.2015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7.9.2015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7.9.2015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7.9.2015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7.9.2015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7.9.2015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7.9.2015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7.9.2015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7.9.2015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7.9.2015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A2481B-5154-415F-B752-558547769AA3}" type="datetimeFigureOut">
              <a:rPr lang="cs-CZ" smtClean="0"/>
              <a:pPr/>
              <a:t>7.9.2015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Admin\Desktop\ZU&#352;\1\DIPLOMKA%20%20-%2007%20-%20Track%20%207(1).wma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aoblený obdélník 3"/>
          <p:cNvSpPr/>
          <p:nvPr/>
        </p:nvSpPr>
        <p:spPr>
          <a:xfrm>
            <a:off x="1000100" y="4429132"/>
            <a:ext cx="6929486" cy="221457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                                           </a:t>
            </a:r>
            <a:r>
              <a:rPr lang="sk-SK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Z HUDOBNEJ NÁUKY?</a:t>
            </a:r>
            <a:endParaRPr lang="sk-SK" dirty="0"/>
          </a:p>
        </p:txBody>
      </p:sp>
      <p:pic>
        <p:nvPicPr>
          <p:cNvPr id="5" name="Obrázek 4" descr="index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7290" y="4429132"/>
            <a:ext cx="1924948" cy="20764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1. Ktoré tvrdenie je správne?</a:t>
            </a:r>
            <a:endParaRPr lang="sk-SK" dirty="0"/>
          </a:p>
        </p:txBody>
      </p:sp>
      <p:sp>
        <p:nvSpPr>
          <p:cNvPr id="9" name="Zaoblený obdélník 8"/>
          <p:cNvSpPr/>
          <p:nvPr/>
        </p:nvSpPr>
        <p:spPr>
          <a:xfrm>
            <a:off x="2143108" y="4000504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A: Zvuky delíme na hudobné a nehudobné.</a:t>
            </a:r>
            <a:endParaRPr lang="sk-SK" dirty="0"/>
          </a:p>
        </p:txBody>
      </p:sp>
      <p:sp>
        <p:nvSpPr>
          <p:cNvPr id="11" name="Zaoblený obdélník 10"/>
          <p:cNvSpPr/>
          <p:nvPr/>
        </p:nvSpPr>
        <p:spPr>
          <a:xfrm>
            <a:off x="2143108" y="4857760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B: Zvuky delíme na silné, hlučné, škodlivé, falošné a umelecké. </a:t>
            </a:r>
            <a:endParaRPr lang="sk-SK" dirty="0"/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 smtClean="0"/>
              <a:t>4</a:t>
            </a:r>
            <a:endParaRPr lang="sk-SK" sz="4000" dirty="0"/>
          </a:p>
        </p:txBody>
      </p:sp>
      <p:sp>
        <p:nvSpPr>
          <p:cNvPr id="14" name="Elipsa 13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CE925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2. Celú notu počítame na:</a:t>
            </a:r>
            <a:endParaRPr lang="sk-SK" dirty="0"/>
          </a:p>
        </p:txBody>
      </p:sp>
      <p:sp>
        <p:nvSpPr>
          <p:cNvPr id="9" name="Zaoblený obdélník 8"/>
          <p:cNvSpPr/>
          <p:nvPr/>
        </p:nvSpPr>
        <p:spPr>
          <a:xfrm>
            <a:off x="2143108" y="4000504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A: 1 dobu</a:t>
            </a:r>
            <a:endParaRPr lang="sk-SK" dirty="0"/>
          </a:p>
        </p:txBody>
      </p:sp>
      <p:sp>
        <p:nvSpPr>
          <p:cNvPr id="11" name="Zaoblený obdélník 10"/>
          <p:cNvSpPr/>
          <p:nvPr/>
        </p:nvSpPr>
        <p:spPr>
          <a:xfrm>
            <a:off x="2143108" y="4857760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B: 2 doby</a:t>
            </a:r>
            <a:endParaRPr lang="sk-SK" dirty="0"/>
          </a:p>
        </p:txBody>
      </p:sp>
      <p:sp>
        <p:nvSpPr>
          <p:cNvPr id="12" name="Zaoblený obdélník 11"/>
          <p:cNvSpPr/>
          <p:nvPr/>
        </p:nvSpPr>
        <p:spPr>
          <a:xfrm>
            <a:off x="2143108" y="5715016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C: 4 doby</a:t>
            </a:r>
            <a:endParaRPr lang="sk-SK" dirty="0"/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 smtClean="0"/>
              <a:t>5</a:t>
            </a:r>
            <a:endParaRPr lang="sk-SK" sz="4000" dirty="0"/>
          </a:p>
        </p:txBody>
      </p:sp>
      <p:sp>
        <p:nvSpPr>
          <p:cNvPr id="14" name="Elipsa 13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CE925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3. Vypočujte si zvukovú ukážku. </a:t>
            </a:r>
            <a:endParaRPr lang="sk-SK" dirty="0"/>
          </a:p>
        </p:txBody>
      </p:sp>
      <p:sp>
        <p:nvSpPr>
          <p:cNvPr id="9" name="Zaoblený obdélník 8"/>
          <p:cNvSpPr/>
          <p:nvPr/>
        </p:nvSpPr>
        <p:spPr>
          <a:xfrm>
            <a:off x="2143108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A:</a:t>
            </a:r>
            <a:endParaRPr lang="sk-SK" dirty="0"/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 smtClean="0"/>
              <a:t>5</a:t>
            </a:r>
            <a:endParaRPr lang="sk-SK" sz="4000" dirty="0"/>
          </a:p>
        </p:txBody>
      </p:sp>
      <p:sp>
        <p:nvSpPr>
          <p:cNvPr id="10" name="Zaoblený obdélník 9"/>
          <p:cNvSpPr/>
          <p:nvPr/>
        </p:nvSpPr>
        <p:spPr>
          <a:xfrm>
            <a:off x="5500694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B:</a:t>
            </a:r>
            <a:endParaRPr lang="sk-SK" dirty="0"/>
          </a:p>
        </p:txBody>
      </p:sp>
      <p:sp>
        <p:nvSpPr>
          <p:cNvPr id="15" name="Zaoblený obdélník 14"/>
          <p:cNvSpPr/>
          <p:nvPr/>
        </p:nvSpPr>
        <p:spPr>
          <a:xfrm>
            <a:off x="2143108" y="507207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C:</a:t>
            </a:r>
            <a:endParaRPr lang="sk-SK" dirty="0"/>
          </a:p>
        </p:txBody>
      </p:sp>
      <p:sp>
        <p:nvSpPr>
          <p:cNvPr id="16" name="Zaoblený obdélník 15"/>
          <p:cNvSpPr/>
          <p:nvPr/>
        </p:nvSpPr>
        <p:spPr>
          <a:xfrm>
            <a:off x="5500694" y="507207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D:</a:t>
            </a:r>
            <a:endParaRPr lang="sk-SK" dirty="0"/>
          </a:p>
        </p:txBody>
      </p:sp>
      <p:sp>
        <p:nvSpPr>
          <p:cNvPr id="17" name="Elipsa 16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11" name="DIPLOMKA  - 07 - Track  7(1).wma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3"/>
          <a:stretch>
            <a:fillRect/>
          </a:stretch>
        </p:blipFill>
        <p:spPr>
          <a:xfrm>
            <a:off x="6286512" y="3286124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70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3. Počuli ste zvukovú ukážku. Aké metrum bolo v piesni použité?</a:t>
            </a:r>
            <a:endParaRPr lang="sk-SK" dirty="0"/>
          </a:p>
        </p:txBody>
      </p:sp>
      <p:sp>
        <p:nvSpPr>
          <p:cNvPr id="9" name="Zaoblený obdélník 8"/>
          <p:cNvSpPr/>
          <p:nvPr/>
        </p:nvSpPr>
        <p:spPr>
          <a:xfrm>
            <a:off x="2143108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A: dvojdobé</a:t>
            </a:r>
            <a:endParaRPr lang="sk-SK" dirty="0"/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 smtClean="0"/>
              <a:t>5</a:t>
            </a:r>
            <a:endParaRPr lang="sk-SK" sz="4000" dirty="0"/>
          </a:p>
        </p:txBody>
      </p:sp>
      <p:sp>
        <p:nvSpPr>
          <p:cNvPr id="10" name="Zaoblený obdélník 9"/>
          <p:cNvSpPr/>
          <p:nvPr/>
        </p:nvSpPr>
        <p:spPr>
          <a:xfrm>
            <a:off x="5500694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B: trojdobé</a:t>
            </a:r>
            <a:endParaRPr lang="sk-SK" dirty="0"/>
          </a:p>
        </p:txBody>
      </p:sp>
      <p:sp>
        <p:nvSpPr>
          <p:cNvPr id="15" name="Zaoblený obdélník 14"/>
          <p:cNvSpPr/>
          <p:nvPr/>
        </p:nvSpPr>
        <p:spPr>
          <a:xfrm>
            <a:off x="2143108" y="507207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C: štvordobé</a:t>
            </a:r>
            <a:endParaRPr lang="sk-SK" dirty="0"/>
          </a:p>
        </p:txBody>
      </p:sp>
      <p:sp>
        <p:nvSpPr>
          <p:cNvPr id="16" name="Zaoblený obdélník 15"/>
          <p:cNvSpPr/>
          <p:nvPr/>
        </p:nvSpPr>
        <p:spPr>
          <a:xfrm>
            <a:off x="5500694" y="507207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D: päťdobé</a:t>
            </a:r>
            <a:endParaRPr lang="sk-SK" dirty="0"/>
          </a:p>
        </p:txBody>
      </p:sp>
      <p:sp>
        <p:nvSpPr>
          <p:cNvPr id="17" name="Elipsa 16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4. Ktoré tvrdenie je správne?</a:t>
            </a:r>
            <a:endParaRPr lang="sk-SK" dirty="0"/>
          </a:p>
        </p:txBody>
      </p:sp>
      <p:sp>
        <p:nvSpPr>
          <p:cNvPr id="9" name="Zaoblený obdélník 8"/>
          <p:cNvSpPr/>
          <p:nvPr/>
        </p:nvSpPr>
        <p:spPr>
          <a:xfrm>
            <a:off x="2143108" y="4000504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A: Staccato označujeme bodkou pri note</a:t>
            </a:r>
            <a:endParaRPr lang="sk-SK" dirty="0"/>
          </a:p>
        </p:txBody>
      </p:sp>
      <p:sp>
        <p:nvSpPr>
          <p:cNvPr id="11" name="Zaoblený obdélník 10"/>
          <p:cNvSpPr/>
          <p:nvPr/>
        </p:nvSpPr>
        <p:spPr>
          <a:xfrm>
            <a:off x="2143108" y="4857760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B: Staccato označujeme bodkou pod notou.</a:t>
            </a:r>
            <a:endParaRPr lang="sk-SK" dirty="0"/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 smtClean="0"/>
              <a:t>4</a:t>
            </a:r>
            <a:endParaRPr lang="sk-SK" sz="4000" dirty="0"/>
          </a:p>
        </p:txBody>
      </p:sp>
      <p:sp>
        <p:nvSpPr>
          <p:cNvPr id="14" name="Elipsa 13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5. Husľový kľúč začíname písať na druhej čiare.</a:t>
            </a:r>
            <a:endParaRPr lang="sk-SK" dirty="0"/>
          </a:p>
        </p:txBody>
      </p:sp>
      <p:sp>
        <p:nvSpPr>
          <p:cNvPr id="9" name="Zaoblený obdélník 8"/>
          <p:cNvSpPr/>
          <p:nvPr/>
        </p:nvSpPr>
        <p:spPr>
          <a:xfrm>
            <a:off x="2143108" y="4000504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A:  Pravda</a:t>
            </a:r>
            <a:endParaRPr lang="sk-SK" dirty="0"/>
          </a:p>
        </p:txBody>
      </p:sp>
      <p:sp>
        <p:nvSpPr>
          <p:cNvPr id="11" name="Zaoblený obdélník 10"/>
          <p:cNvSpPr/>
          <p:nvPr/>
        </p:nvSpPr>
        <p:spPr>
          <a:xfrm>
            <a:off x="2143108" y="4857760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B:  Lož</a:t>
            </a:r>
            <a:endParaRPr lang="sk-SK" dirty="0"/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 smtClean="0"/>
              <a:t>4</a:t>
            </a:r>
            <a:endParaRPr lang="sk-SK" sz="4000" dirty="0"/>
          </a:p>
        </p:txBody>
      </p:sp>
      <p:sp>
        <p:nvSpPr>
          <p:cNvPr id="14" name="Elipsa 13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CE925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6. Priraď k písmenkám čísla. Čo k čomu patrí?</a:t>
            </a:r>
            <a:endParaRPr lang="sk-SK" dirty="0"/>
          </a:p>
        </p:txBody>
      </p:sp>
      <p:sp>
        <p:nvSpPr>
          <p:cNvPr id="9" name="Zaoblený obdélník 8"/>
          <p:cNvSpPr/>
          <p:nvPr/>
        </p:nvSpPr>
        <p:spPr>
          <a:xfrm>
            <a:off x="2143108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A:</a:t>
            </a:r>
            <a:endParaRPr lang="sk-SK" dirty="0"/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 smtClean="0"/>
              <a:t>20</a:t>
            </a:r>
            <a:endParaRPr lang="sk-SK" sz="4000" dirty="0"/>
          </a:p>
        </p:txBody>
      </p:sp>
      <p:sp>
        <p:nvSpPr>
          <p:cNvPr id="10" name="Zaoblený obdélník 9"/>
          <p:cNvSpPr/>
          <p:nvPr/>
        </p:nvSpPr>
        <p:spPr>
          <a:xfrm>
            <a:off x="5500694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1: stredne silno</a:t>
            </a:r>
            <a:endParaRPr lang="sk-SK" dirty="0"/>
          </a:p>
        </p:txBody>
      </p:sp>
      <p:sp>
        <p:nvSpPr>
          <p:cNvPr id="15" name="Zaoblený obdélník 14"/>
          <p:cNvSpPr/>
          <p:nvPr/>
        </p:nvSpPr>
        <p:spPr>
          <a:xfrm>
            <a:off x="2143108" y="507207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B:</a:t>
            </a:r>
            <a:endParaRPr lang="sk-SK" dirty="0"/>
          </a:p>
        </p:txBody>
      </p:sp>
      <p:sp>
        <p:nvSpPr>
          <p:cNvPr id="16" name="Zaoblený obdélník 15"/>
          <p:cNvSpPr/>
          <p:nvPr/>
        </p:nvSpPr>
        <p:spPr>
          <a:xfrm>
            <a:off x="5500694" y="507207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2: veľmi slabo</a:t>
            </a:r>
            <a:endParaRPr lang="sk-SK" dirty="0"/>
          </a:p>
        </p:txBody>
      </p:sp>
      <p:sp>
        <p:nvSpPr>
          <p:cNvPr id="17" name="Elipsa 16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Zaoblený obdélník 10"/>
          <p:cNvSpPr/>
          <p:nvPr/>
        </p:nvSpPr>
        <p:spPr>
          <a:xfrm>
            <a:off x="2143108" y="6000768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C:</a:t>
            </a:r>
            <a:endParaRPr lang="sk-SK" dirty="0"/>
          </a:p>
        </p:txBody>
      </p:sp>
      <p:sp>
        <p:nvSpPr>
          <p:cNvPr id="12" name="Zaoblený obdélník 11"/>
          <p:cNvSpPr/>
          <p:nvPr/>
        </p:nvSpPr>
        <p:spPr>
          <a:xfrm>
            <a:off x="5500694" y="6000768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3: veľmi silno</a:t>
            </a:r>
            <a:endParaRPr lang="sk-SK" dirty="0"/>
          </a:p>
        </p:txBody>
      </p:sp>
      <p:pic>
        <p:nvPicPr>
          <p:cNvPr id="18" name="Zástupný symbol pro obsah 13" descr="uloha - kópia.png"/>
          <p:cNvPicPr>
            <a:picLocks noChangeAspect="1"/>
          </p:cNvPicPr>
          <p:nvPr/>
        </p:nvPicPr>
        <p:blipFill>
          <a:blip r:embed="rId2"/>
          <a:srcRect l="30411" t="32184" r="49755" b="45098"/>
          <a:stretch>
            <a:fillRect/>
          </a:stretch>
        </p:blipFill>
        <p:spPr>
          <a:xfrm>
            <a:off x="3357554" y="6143644"/>
            <a:ext cx="571504" cy="457203"/>
          </a:xfrm>
          <a:prstGeom prst="rect">
            <a:avLst/>
          </a:prstGeom>
        </p:spPr>
      </p:pic>
      <p:pic>
        <p:nvPicPr>
          <p:cNvPr id="19" name="Zástupný symbol pro obsah 13" descr="uloha - kópia.png"/>
          <p:cNvPicPr>
            <a:picLocks noChangeAspect="1"/>
          </p:cNvPicPr>
          <p:nvPr/>
        </p:nvPicPr>
        <p:blipFill>
          <a:blip r:embed="rId2"/>
          <a:srcRect l="72722" t="7573" r="7444" b="69709"/>
          <a:stretch>
            <a:fillRect/>
          </a:stretch>
        </p:blipFill>
        <p:spPr>
          <a:xfrm>
            <a:off x="3357554" y="4071942"/>
            <a:ext cx="571504" cy="457203"/>
          </a:xfrm>
          <a:prstGeom prst="rect">
            <a:avLst/>
          </a:prstGeom>
        </p:spPr>
      </p:pic>
      <p:pic>
        <p:nvPicPr>
          <p:cNvPr id="14" name="Zástupný symbol pro obsah 13" descr="uloha - kópia.png"/>
          <p:cNvPicPr>
            <a:picLocks noGrp="1" noChangeAspect="1"/>
          </p:cNvPicPr>
          <p:nvPr>
            <p:ph idx="1"/>
          </p:nvPr>
        </p:nvPicPr>
        <p:blipFill>
          <a:blip r:embed="rId2"/>
          <a:srcRect l="5044" t="74464" r="75122"/>
          <a:stretch>
            <a:fillRect/>
          </a:stretch>
        </p:blipFill>
        <p:spPr>
          <a:xfrm>
            <a:off x="3357554" y="5143512"/>
            <a:ext cx="556114" cy="50006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6. Priraď k písmenkám čísla. Čo k čomu patrí?</a:t>
            </a:r>
            <a:endParaRPr lang="sk-SK" dirty="0"/>
          </a:p>
        </p:txBody>
      </p:sp>
      <p:sp>
        <p:nvSpPr>
          <p:cNvPr id="9" name="Zaoblený obdélník 8"/>
          <p:cNvSpPr/>
          <p:nvPr/>
        </p:nvSpPr>
        <p:spPr>
          <a:xfrm>
            <a:off x="3500430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800" b="1" dirty="0" smtClean="0"/>
              <a:t>A 2 </a:t>
            </a:r>
            <a:endParaRPr lang="sk-SK" sz="2800" b="1" dirty="0"/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 smtClean="0"/>
              <a:t>20</a:t>
            </a:r>
            <a:endParaRPr lang="sk-SK" sz="4000" dirty="0"/>
          </a:p>
        </p:txBody>
      </p:sp>
      <p:sp>
        <p:nvSpPr>
          <p:cNvPr id="15" name="Zaoblený obdélník 14"/>
          <p:cNvSpPr/>
          <p:nvPr/>
        </p:nvSpPr>
        <p:spPr>
          <a:xfrm>
            <a:off x="3500430" y="5000636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800" b="1" dirty="0" smtClean="0"/>
              <a:t>B 1</a:t>
            </a:r>
            <a:endParaRPr lang="sk-SK" sz="2800" b="1" dirty="0"/>
          </a:p>
        </p:txBody>
      </p:sp>
      <p:sp>
        <p:nvSpPr>
          <p:cNvPr id="17" name="Elipsa 16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Zaoblený obdélník 10"/>
          <p:cNvSpPr/>
          <p:nvPr/>
        </p:nvSpPr>
        <p:spPr>
          <a:xfrm>
            <a:off x="3500430" y="5857892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800" b="1" dirty="0" smtClean="0"/>
              <a:t>C 3</a:t>
            </a:r>
            <a:endParaRPr lang="sk-SK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7. Husle sú:</a:t>
            </a:r>
            <a:endParaRPr lang="sk-SK" dirty="0"/>
          </a:p>
        </p:txBody>
      </p:sp>
      <p:sp>
        <p:nvSpPr>
          <p:cNvPr id="9" name="Zaoblený obdélník 8"/>
          <p:cNvSpPr/>
          <p:nvPr/>
        </p:nvSpPr>
        <p:spPr>
          <a:xfrm>
            <a:off x="2143108" y="4000504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A: strunový sláčikový nástroj so štyrmi strunami.</a:t>
            </a:r>
            <a:endParaRPr lang="sk-SK" dirty="0"/>
          </a:p>
        </p:txBody>
      </p:sp>
      <p:sp>
        <p:nvSpPr>
          <p:cNvPr id="11" name="Zaoblený obdélník 10"/>
          <p:cNvSpPr/>
          <p:nvPr/>
        </p:nvSpPr>
        <p:spPr>
          <a:xfrm>
            <a:off x="2143108" y="4857760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B: bicí strunový nástroj s troma strunami.</a:t>
            </a:r>
            <a:endParaRPr lang="sk-SK" dirty="0"/>
          </a:p>
        </p:txBody>
      </p:sp>
      <p:sp>
        <p:nvSpPr>
          <p:cNvPr id="12" name="Zaoblený obdélník 11"/>
          <p:cNvSpPr/>
          <p:nvPr/>
        </p:nvSpPr>
        <p:spPr>
          <a:xfrm>
            <a:off x="2143108" y="5715016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C: dychový plechový hudobný nástroj.</a:t>
            </a:r>
            <a:endParaRPr lang="sk-SK" dirty="0"/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 smtClean="0"/>
              <a:t>5</a:t>
            </a:r>
            <a:endParaRPr lang="sk-SK" sz="4000" dirty="0"/>
          </a:p>
        </p:txBody>
      </p:sp>
      <p:sp>
        <p:nvSpPr>
          <p:cNvPr id="14" name="Elipsa 13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8. Na obrázku je?</a:t>
            </a:r>
            <a:endParaRPr lang="sk-SK" dirty="0"/>
          </a:p>
        </p:txBody>
      </p:sp>
      <p:sp>
        <p:nvSpPr>
          <p:cNvPr id="9" name="Zaoblený obdélník 8"/>
          <p:cNvSpPr/>
          <p:nvPr/>
        </p:nvSpPr>
        <p:spPr>
          <a:xfrm>
            <a:off x="2143108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A: celá pomlčka </a:t>
            </a:r>
            <a:endParaRPr lang="sk-SK" dirty="0"/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 smtClean="0"/>
              <a:t>5</a:t>
            </a:r>
            <a:endParaRPr lang="sk-SK" sz="4000" dirty="0"/>
          </a:p>
        </p:txBody>
      </p:sp>
      <p:sp>
        <p:nvSpPr>
          <p:cNvPr id="10" name="Zaoblený obdélník 9"/>
          <p:cNvSpPr/>
          <p:nvPr/>
        </p:nvSpPr>
        <p:spPr>
          <a:xfrm>
            <a:off x="5500694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B: polová pomlčka</a:t>
            </a:r>
            <a:endParaRPr lang="sk-SK" dirty="0"/>
          </a:p>
        </p:txBody>
      </p:sp>
      <p:sp>
        <p:nvSpPr>
          <p:cNvPr id="15" name="Zaoblený obdélník 14"/>
          <p:cNvSpPr/>
          <p:nvPr/>
        </p:nvSpPr>
        <p:spPr>
          <a:xfrm>
            <a:off x="2143108" y="507207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C: štvrťová pomlčka</a:t>
            </a:r>
            <a:endParaRPr lang="sk-SK" dirty="0"/>
          </a:p>
        </p:txBody>
      </p:sp>
      <p:sp>
        <p:nvSpPr>
          <p:cNvPr id="16" name="Zaoblený obdélník 15"/>
          <p:cNvSpPr/>
          <p:nvPr/>
        </p:nvSpPr>
        <p:spPr>
          <a:xfrm>
            <a:off x="5500694" y="507207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D: osminová pomlčka.</a:t>
            </a:r>
            <a:endParaRPr lang="sk-SK" dirty="0"/>
          </a:p>
        </p:txBody>
      </p:sp>
      <p:sp>
        <p:nvSpPr>
          <p:cNvPr id="17" name="Elipsa 16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11" name="Zástupný symbol pro obsah 10" descr="pomlcky.jpg"/>
          <p:cNvPicPr>
            <a:picLocks noGrp="1" noChangeAspect="1"/>
          </p:cNvPicPr>
          <p:nvPr>
            <p:ph idx="1"/>
          </p:nvPr>
        </p:nvPicPr>
        <p:blipFill>
          <a:blip r:embed="rId2"/>
          <a:srcRect l="39062" t="22197" r="48874" b="23899"/>
          <a:stretch>
            <a:fillRect/>
          </a:stretch>
        </p:blipFill>
        <p:spPr>
          <a:xfrm>
            <a:off x="2928926" y="285727"/>
            <a:ext cx="3286148" cy="23275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9. Ktoré tvrdenie je správne?</a:t>
            </a:r>
            <a:endParaRPr lang="sk-SK" dirty="0"/>
          </a:p>
        </p:txBody>
      </p:sp>
      <p:sp>
        <p:nvSpPr>
          <p:cNvPr id="9" name="Zaoblený obdélník 8"/>
          <p:cNvSpPr/>
          <p:nvPr/>
        </p:nvSpPr>
        <p:spPr>
          <a:xfrm>
            <a:off x="2143108" y="4000504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A: Dynamika je dĺžka zvuku.</a:t>
            </a:r>
            <a:endParaRPr lang="sk-SK" dirty="0"/>
          </a:p>
        </p:txBody>
      </p:sp>
      <p:sp>
        <p:nvSpPr>
          <p:cNvPr id="11" name="Zaoblený obdélník 10"/>
          <p:cNvSpPr/>
          <p:nvPr/>
        </p:nvSpPr>
        <p:spPr>
          <a:xfrm>
            <a:off x="2143108" y="4857760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B: Dynamika je sila zvuku.</a:t>
            </a:r>
            <a:endParaRPr lang="sk-SK" dirty="0"/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 smtClean="0"/>
              <a:t>4</a:t>
            </a:r>
            <a:endParaRPr lang="sk-SK" sz="4000" dirty="0"/>
          </a:p>
        </p:txBody>
      </p:sp>
      <p:sp>
        <p:nvSpPr>
          <p:cNvPr id="14" name="Elipsa 13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10. Priraď k písmenkám čísla. Čo k čomu patrí?</a:t>
            </a:r>
            <a:endParaRPr lang="sk-SK" dirty="0"/>
          </a:p>
        </p:txBody>
      </p:sp>
      <p:sp>
        <p:nvSpPr>
          <p:cNvPr id="9" name="Zaoblený obdélník 8"/>
          <p:cNvSpPr/>
          <p:nvPr/>
        </p:nvSpPr>
        <p:spPr>
          <a:xfrm>
            <a:off x="2143108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A:</a:t>
            </a:r>
            <a:endParaRPr lang="sk-SK" dirty="0"/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 smtClean="0"/>
              <a:t>20</a:t>
            </a:r>
            <a:endParaRPr lang="sk-SK" sz="4000" dirty="0"/>
          </a:p>
        </p:txBody>
      </p:sp>
      <p:sp>
        <p:nvSpPr>
          <p:cNvPr id="10" name="Zaoblený obdélník 9"/>
          <p:cNvSpPr/>
          <p:nvPr/>
        </p:nvSpPr>
        <p:spPr>
          <a:xfrm>
            <a:off x="5500694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1: </a:t>
            </a:r>
            <a:r>
              <a:rPr lang="sk-SK" dirty="0" smtClean="0"/>
              <a:t>osminová</a:t>
            </a:r>
            <a:endParaRPr lang="sk-SK" dirty="0"/>
          </a:p>
        </p:txBody>
      </p:sp>
      <p:sp>
        <p:nvSpPr>
          <p:cNvPr id="15" name="Zaoblený obdélník 14"/>
          <p:cNvSpPr/>
          <p:nvPr/>
        </p:nvSpPr>
        <p:spPr>
          <a:xfrm>
            <a:off x="2143108" y="507207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B:                     </a:t>
            </a:r>
            <a:endParaRPr lang="sk-SK" b="1" dirty="0"/>
          </a:p>
        </p:txBody>
      </p:sp>
      <p:sp>
        <p:nvSpPr>
          <p:cNvPr id="16" name="Zaoblený obdélník 15"/>
          <p:cNvSpPr/>
          <p:nvPr/>
        </p:nvSpPr>
        <p:spPr>
          <a:xfrm>
            <a:off x="5500694" y="507207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2: </a:t>
            </a:r>
            <a:r>
              <a:rPr lang="sk-SK" dirty="0" smtClean="0"/>
              <a:t>štvrťová</a:t>
            </a:r>
            <a:endParaRPr lang="sk-SK" dirty="0"/>
          </a:p>
        </p:txBody>
      </p:sp>
      <p:sp>
        <p:nvSpPr>
          <p:cNvPr id="17" name="Elipsa 16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Zaoblený obdélník 10"/>
          <p:cNvSpPr/>
          <p:nvPr/>
        </p:nvSpPr>
        <p:spPr>
          <a:xfrm>
            <a:off x="2143108" y="6000768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C:                     </a:t>
            </a:r>
            <a:endParaRPr lang="sk-SK" dirty="0">
              <a:solidFill>
                <a:schemeClr val="bg1"/>
              </a:solidFill>
            </a:endParaRPr>
          </a:p>
        </p:txBody>
      </p:sp>
      <p:sp>
        <p:nvSpPr>
          <p:cNvPr id="12" name="Zaoblený obdélník 11"/>
          <p:cNvSpPr/>
          <p:nvPr/>
        </p:nvSpPr>
        <p:spPr>
          <a:xfrm>
            <a:off x="5500694" y="6000768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3: </a:t>
            </a:r>
            <a:r>
              <a:rPr lang="sk-SK" dirty="0" smtClean="0"/>
              <a:t>polová</a:t>
            </a:r>
            <a:endParaRPr lang="sk-SK" dirty="0"/>
          </a:p>
        </p:txBody>
      </p:sp>
      <p:pic>
        <p:nvPicPr>
          <p:cNvPr id="14" name="Obrázek 13" descr="noty.jpg"/>
          <p:cNvPicPr>
            <a:picLocks noChangeAspect="1"/>
          </p:cNvPicPr>
          <p:nvPr/>
        </p:nvPicPr>
        <p:blipFill>
          <a:blip r:embed="rId2"/>
          <a:srcRect l="-62" t="78593" r="95513" b="3443"/>
          <a:stretch>
            <a:fillRect/>
          </a:stretch>
        </p:blipFill>
        <p:spPr>
          <a:xfrm>
            <a:off x="3428992" y="6072206"/>
            <a:ext cx="357190" cy="571504"/>
          </a:xfrm>
          <a:prstGeom prst="rect">
            <a:avLst/>
          </a:prstGeom>
        </p:spPr>
      </p:pic>
      <p:pic>
        <p:nvPicPr>
          <p:cNvPr id="18" name="Obrázek 17" descr="noty.jpg"/>
          <p:cNvPicPr>
            <a:picLocks noChangeAspect="1"/>
          </p:cNvPicPr>
          <p:nvPr/>
        </p:nvPicPr>
        <p:blipFill>
          <a:blip r:embed="rId2"/>
          <a:srcRect l="-910" t="42076" r="95498" b="38990"/>
          <a:stretch>
            <a:fillRect/>
          </a:stretch>
        </p:blipFill>
        <p:spPr>
          <a:xfrm>
            <a:off x="3357554" y="4000504"/>
            <a:ext cx="428628" cy="642942"/>
          </a:xfrm>
          <a:prstGeom prst="rect">
            <a:avLst/>
          </a:prstGeom>
        </p:spPr>
      </p:pic>
      <p:pic>
        <p:nvPicPr>
          <p:cNvPr id="19" name="Obrázek 18" descr="noty.jpg"/>
          <p:cNvPicPr>
            <a:picLocks noChangeAspect="1"/>
          </p:cNvPicPr>
          <p:nvPr/>
        </p:nvPicPr>
        <p:blipFill>
          <a:blip r:embed="rId2"/>
          <a:srcRect l="-910" t="60629" r="95452" b="21407"/>
          <a:stretch>
            <a:fillRect/>
          </a:stretch>
        </p:blipFill>
        <p:spPr>
          <a:xfrm>
            <a:off x="3357554" y="5072074"/>
            <a:ext cx="428628" cy="5715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10. Priraď k písmenkám čísla. Čo k čomu patrí?</a:t>
            </a:r>
            <a:endParaRPr lang="sk-SK" dirty="0"/>
          </a:p>
        </p:txBody>
      </p:sp>
      <p:sp>
        <p:nvSpPr>
          <p:cNvPr id="9" name="Zaoblený obdélník 8"/>
          <p:cNvSpPr/>
          <p:nvPr/>
        </p:nvSpPr>
        <p:spPr>
          <a:xfrm>
            <a:off x="3500430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800" b="1" dirty="0" smtClean="0"/>
              <a:t>A 3 </a:t>
            </a:r>
            <a:endParaRPr lang="sk-SK" sz="2800" b="1" dirty="0"/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 smtClean="0"/>
              <a:t>20</a:t>
            </a:r>
            <a:endParaRPr lang="sk-SK" sz="4000" dirty="0"/>
          </a:p>
        </p:txBody>
      </p:sp>
      <p:sp>
        <p:nvSpPr>
          <p:cNvPr id="15" name="Zaoblený obdélník 14"/>
          <p:cNvSpPr/>
          <p:nvPr/>
        </p:nvSpPr>
        <p:spPr>
          <a:xfrm>
            <a:off x="3500430" y="5000636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800" b="1" dirty="0" smtClean="0"/>
              <a:t>B 2</a:t>
            </a:r>
            <a:endParaRPr lang="sk-SK" sz="2800" b="1" dirty="0"/>
          </a:p>
        </p:txBody>
      </p:sp>
      <p:sp>
        <p:nvSpPr>
          <p:cNvPr id="17" name="Elipsa 16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Zaoblený obdélník 10"/>
          <p:cNvSpPr/>
          <p:nvPr/>
        </p:nvSpPr>
        <p:spPr>
          <a:xfrm>
            <a:off x="3500430" y="5857892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800" b="1" dirty="0" smtClean="0"/>
              <a:t>C 1</a:t>
            </a:r>
            <a:endParaRPr lang="sk-SK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11. Ktoré tvrdenie je pravdivé? (Viac ako jedna odpoveď je správna).</a:t>
            </a:r>
          </a:p>
          <a:p>
            <a:pPr algn="ctr"/>
            <a:r>
              <a:rPr lang="sk-SK" dirty="0" smtClean="0"/>
              <a:t>Medzi strunové nástroje patrí</a:t>
            </a:r>
            <a:endParaRPr lang="sk-SK" dirty="0"/>
          </a:p>
        </p:txBody>
      </p:sp>
      <p:sp>
        <p:nvSpPr>
          <p:cNvPr id="9" name="Zaoblený obdélník 8"/>
          <p:cNvSpPr/>
          <p:nvPr/>
        </p:nvSpPr>
        <p:spPr>
          <a:xfrm>
            <a:off x="2143108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A: klavír.</a:t>
            </a:r>
            <a:endParaRPr lang="sk-SK" dirty="0"/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 smtClean="0"/>
              <a:t>5</a:t>
            </a:r>
            <a:endParaRPr lang="sk-SK" sz="4000" dirty="0"/>
          </a:p>
        </p:txBody>
      </p:sp>
      <p:sp>
        <p:nvSpPr>
          <p:cNvPr id="10" name="Zaoblený obdélník 9"/>
          <p:cNvSpPr/>
          <p:nvPr/>
        </p:nvSpPr>
        <p:spPr>
          <a:xfrm>
            <a:off x="5500694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B: gitara.</a:t>
            </a:r>
            <a:endParaRPr lang="sk-SK" dirty="0"/>
          </a:p>
        </p:txBody>
      </p:sp>
      <p:sp>
        <p:nvSpPr>
          <p:cNvPr id="15" name="Zaoblený obdélník 14"/>
          <p:cNvSpPr/>
          <p:nvPr/>
        </p:nvSpPr>
        <p:spPr>
          <a:xfrm>
            <a:off x="2143108" y="507207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C: flauta.</a:t>
            </a:r>
            <a:endParaRPr lang="sk-SK" dirty="0"/>
          </a:p>
        </p:txBody>
      </p:sp>
      <p:sp>
        <p:nvSpPr>
          <p:cNvPr id="16" name="Zaoblený obdélník 15"/>
          <p:cNvSpPr/>
          <p:nvPr/>
        </p:nvSpPr>
        <p:spPr>
          <a:xfrm>
            <a:off x="5500694" y="507207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D: kontrabas.</a:t>
            </a:r>
            <a:endParaRPr lang="sk-SK" dirty="0"/>
          </a:p>
        </p:txBody>
      </p:sp>
      <p:sp>
        <p:nvSpPr>
          <p:cNvPr id="17" name="Elipsa 16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12. Ktoré tvrdenie je správne?</a:t>
            </a:r>
            <a:endParaRPr lang="sk-SK" dirty="0"/>
          </a:p>
        </p:txBody>
      </p:sp>
      <p:sp>
        <p:nvSpPr>
          <p:cNvPr id="9" name="Zaoblený obdélník 8"/>
          <p:cNvSpPr/>
          <p:nvPr/>
        </p:nvSpPr>
        <p:spPr>
          <a:xfrm>
            <a:off x="2143108" y="4000504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A: </a:t>
            </a:r>
            <a:r>
              <a:rPr lang="sk-SK" dirty="0" smtClean="0"/>
              <a:t>Notová osnova má 5 čiar a 4 medzery</a:t>
            </a:r>
            <a:r>
              <a:rPr lang="sk-SK" dirty="0" smtClean="0"/>
              <a:t>.</a:t>
            </a:r>
            <a:endParaRPr lang="sk-SK" dirty="0"/>
          </a:p>
        </p:txBody>
      </p:sp>
      <p:sp>
        <p:nvSpPr>
          <p:cNvPr id="11" name="Zaoblený obdélník 10"/>
          <p:cNvSpPr/>
          <p:nvPr/>
        </p:nvSpPr>
        <p:spPr>
          <a:xfrm>
            <a:off x="2143108" y="4857760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B: </a:t>
            </a:r>
            <a:r>
              <a:rPr lang="sk-SK" dirty="0" smtClean="0"/>
              <a:t>Notová osnova má 4 čiary a 5 medzier</a:t>
            </a:r>
            <a:r>
              <a:rPr lang="sk-SK" dirty="0" smtClean="0"/>
              <a:t>.</a:t>
            </a:r>
            <a:endParaRPr lang="sk-SK" dirty="0"/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 smtClean="0"/>
              <a:t>4</a:t>
            </a:r>
            <a:endParaRPr lang="sk-SK" sz="4000" dirty="0"/>
          </a:p>
        </p:txBody>
      </p:sp>
      <p:sp>
        <p:nvSpPr>
          <p:cNvPr id="14" name="Elipsa 13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CE925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 13. </a:t>
            </a:r>
            <a:r>
              <a:rPr lang="sk-SK" dirty="0" smtClean="0"/>
              <a:t>Pieseň na obrázku má</a:t>
            </a:r>
            <a:r>
              <a:rPr lang="sk-SK" dirty="0" smtClean="0"/>
              <a:t>:</a:t>
            </a:r>
            <a:endParaRPr lang="sk-SK" dirty="0"/>
          </a:p>
        </p:txBody>
      </p:sp>
      <p:sp>
        <p:nvSpPr>
          <p:cNvPr id="9" name="Zaoblený obdélník 8"/>
          <p:cNvSpPr/>
          <p:nvPr/>
        </p:nvSpPr>
        <p:spPr>
          <a:xfrm>
            <a:off x="2143108" y="4000504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A: </a:t>
            </a:r>
            <a:r>
              <a:rPr lang="sk-SK" dirty="0" smtClean="0"/>
              <a:t>tri</a:t>
            </a:r>
            <a:r>
              <a:rPr lang="sk-SK" dirty="0" smtClean="0"/>
              <a:t> takty</a:t>
            </a:r>
            <a:endParaRPr lang="sk-SK" dirty="0"/>
          </a:p>
        </p:txBody>
      </p:sp>
      <p:sp>
        <p:nvSpPr>
          <p:cNvPr id="11" name="Zaoblený obdélník 10"/>
          <p:cNvSpPr/>
          <p:nvPr/>
        </p:nvSpPr>
        <p:spPr>
          <a:xfrm>
            <a:off x="2143108" y="4857760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B: </a:t>
            </a:r>
            <a:r>
              <a:rPr lang="sk-SK" dirty="0" smtClean="0"/>
              <a:t>štyri takty</a:t>
            </a:r>
            <a:endParaRPr lang="sk-SK" dirty="0"/>
          </a:p>
        </p:txBody>
      </p:sp>
      <p:sp>
        <p:nvSpPr>
          <p:cNvPr id="12" name="Zaoblený obdélník 11"/>
          <p:cNvSpPr/>
          <p:nvPr/>
        </p:nvSpPr>
        <p:spPr>
          <a:xfrm>
            <a:off x="2143108" y="5715016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C: </a:t>
            </a:r>
            <a:r>
              <a:rPr lang="sk-SK" dirty="0" smtClean="0"/>
              <a:t>nemá takty</a:t>
            </a:r>
            <a:endParaRPr lang="sk-SK" dirty="0"/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 smtClean="0"/>
              <a:t>5</a:t>
            </a:r>
            <a:endParaRPr lang="sk-SK" sz="4000" dirty="0"/>
          </a:p>
        </p:txBody>
      </p:sp>
      <p:sp>
        <p:nvSpPr>
          <p:cNvPr id="14" name="Elipsa 13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16" name="Zástupný symbol pro obsah 15" descr="img605 - kópia - kópi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5786" y="1142984"/>
            <a:ext cx="7903280" cy="928694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14.  Nota s prázdnym bruškom a nožičkou sa volá</a:t>
            </a:r>
            <a:endParaRPr lang="sk-SK" dirty="0"/>
          </a:p>
        </p:txBody>
      </p:sp>
      <p:sp>
        <p:nvSpPr>
          <p:cNvPr id="9" name="Zaoblený obdélník 8"/>
          <p:cNvSpPr/>
          <p:nvPr/>
        </p:nvSpPr>
        <p:spPr>
          <a:xfrm>
            <a:off x="2143108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A: osminová nota</a:t>
            </a:r>
            <a:endParaRPr lang="sk-SK" dirty="0"/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 smtClean="0"/>
              <a:t>5</a:t>
            </a:r>
            <a:endParaRPr lang="sk-SK" sz="4000" dirty="0"/>
          </a:p>
        </p:txBody>
      </p:sp>
      <p:sp>
        <p:nvSpPr>
          <p:cNvPr id="10" name="Zaoblený obdélník 9"/>
          <p:cNvSpPr/>
          <p:nvPr/>
        </p:nvSpPr>
        <p:spPr>
          <a:xfrm>
            <a:off x="5500694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B: štvrťová nota</a:t>
            </a:r>
            <a:endParaRPr lang="sk-SK" dirty="0"/>
          </a:p>
        </p:txBody>
      </p:sp>
      <p:sp>
        <p:nvSpPr>
          <p:cNvPr id="15" name="Zaoblený obdélník 14"/>
          <p:cNvSpPr/>
          <p:nvPr/>
        </p:nvSpPr>
        <p:spPr>
          <a:xfrm>
            <a:off x="2143108" y="507207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C: celá nota</a:t>
            </a:r>
            <a:endParaRPr lang="sk-SK" dirty="0"/>
          </a:p>
        </p:txBody>
      </p:sp>
      <p:sp>
        <p:nvSpPr>
          <p:cNvPr id="16" name="Zaoblený obdélník 15"/>
          <p:cNvSpPr/>
          <p:nvPr/>
        </p:nvSpPr>
        <p:spPr>
          <a:xfrm>
            <a:off x="5500694" y="507207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D: polová nota</a:t>
            </a:r>
            <a:endParaRPr lang="sk-SK" dirty="0"/>
          </a:p>
        </p:txBody>
      </p:sp>
      <p:sp>
        <p:nvSpPr>
          <p:cNvPr id="17" name="Elipsa 16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15. Valčík počítame na 4 doby.</a:t>
            </a:r>
            <a:endParaRPr lang="sk-SK" dirty="0"/>
          </a:p>
        </p:txBody>
      </p:sp>
      <p:sp>
        <p:nvSpPr>
          <p:cNvPr id="9" name="Zaoblený obdélník 8"/>
          <p:cNvSpPr/>
          <p:nvPr/>
        </p:nvSpPr>
        <p:spPr>
          <a:xfrm>
            <a:off x="2143108" y="4000504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A:  Pravda</a:t>
            </a:r>
            <a:endParaRPr lang="sk-SK" dirty="0"/>
          </a:p>
        </p:txBody>
      </p:sp>
      <p:sp>
        <p:nvSpPr>
          <p:cNvPr id="11" name="Zaoblený obdélník 10"/>
          <p:cNvSpPr/>
          <p:nvPr/>
        </p:nvSpPr>
        <p:spPr>
          <a:xfrm>
            <a:off x="2143108" y="4857760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B:  Lož</a:t>
            </a:r>
            <a:endParaRPr lang="sk-SK" dirty="0"/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 smtClean="0"/>
              <a:t>4</a:t>
            </a:r>
            <a:endParaRPr lang="sk-SK" sz="4000" dirty="0"/>
          </a:p>
        </p:txBody>
      </p:sp>
      <p:sp>
        <p:nvSpPr>
          <p:cNvPr id="14" name="Elipsa 13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aoblený obdélník 3"/>
          <p:cNvSpPr/>
          <p:nvPr/>
        </p:nvSpPr>
        <p:spPr>
          <a:xfrm>
            <a:off x="428596" y="2857496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16: Zoraďte noty od najdlhšie trvajúcej po najkratšie trvajúcu</a:t>
            </a:r>
            <a:endParaRPr lang="sk-SK" dirty="0"/>
          </a:p>
        </p:txBody>
      </p:sp>
      <p:sp>
        <p:nvSpPr>
          <p:cNvPr id="9" name="Zaoblený obdélník 8"/>
          <p:cNvSpPr/>
          <p:nvPr/>
        </p:nvSpPr>
        <p:spPr>
          <a:xfrm>
            <a:off x="3500430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800" b="1" dirty="0" smtClean="0"/>
              <a:t>A osminová </a:t>
            </a:r>
            <a:endParaRPr lang="sk-SK" sz="2800" b="1" dirty="0"/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 smtClean="0"/>
              <a:t>20</a:t>
            </a:r>
            <a:endParaRPr lang="sk-SK" sz="4000" dirty="0"/>
          </a:p>
        </p:txBody>
      </p:sp>
      <p:sp>
        <p:nvSpPr>
          <p:cNvPr id="15" name="Zaoblený obdélník 14"/>
          <p:cNvSpPr/>
          <p:nvPr/>
        </p:nvSpPr>
        <p:spPr>
          <a:xfrm>
            <a:off x="3500430" y="5000636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800" b="1" dirty="0" smtClean="0"/>
              <a:t>B polová</a:t>
            </a:r>
            <a:endParaRPr lang="sk-SK" sz="2800" b="1" dirty="0"/>
          </a:p>
        </p:txBody>
      </p:sp>
      <p:sp>
        <p:nvSpPr>
          <p:cNvPr id="17" name="Elipsa 16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Zaoblený obdélník 10"/>
          <p:cNvSpPr/>
          <p:nvPr/>
        </p:nvSpPr>
        <p:spPr>
          <a:xfrm>
            <a:off x="3500430" y="5857892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800" b="1" dirty="0" smtClean="0"/>
              <a:t>C štvrťová</a:t>
            </a:r>
            <a:endParaRPr lang="sk-SK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16: Zoraďte noty od najdlhšie trvajúcej po najkratšie trvajúcu</a:t>
            </a:r>
            <a:endParaRPr lang="sk-SK" dirty="0"/>
          </a:p>
        </p:txBody>
      </p:sp>
      <p:sp>
        <p:nvSpPr>
          <p:cNvPr id="9" name="Zaoblený obdélník 8"/>
          <p:cNvSpPr/>
          <p:nvPr/>
        </p:nvSpPr>
        <p:spPr>
          <a:xfrm>
            <a:off x="3500430" y="5857892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800" b="1" dirty="0" smtClean="0"/>
              <a:t>A osminová </a:t>
            </a:r>
            <a:endParaRPr lang="sk-SK" sz="2800" b="1" dirty="0"/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 smtClean="0"/>
              <a:t>20</a:t>
            </a:r>
            <a:endParaRPr lang="sk-SK" sz="4000" dirty="0"/>
          </a:p>
        </p:txBody>
      </p:sp>
      <p:sp>
        <p:nvSpPr>
          <p:cNvPr id="15" name="Zaoblený obdélník 14"/>
          <p:cNvSpPr/>
          <p:nvPr/>
        </p:nvSpPr>
        <p:spPr>
          <a:xfrm>
            <a:off x="3500430" y="3929066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800" b="1" dirty="0" smtClean="0"/>
              <a:t>B polová</a:t>
            </a:r>
            <a:endParaRPr lang="sk-SK" sz="2800" b="1" dirty="0"/>
          </a:p>
        </p:txBody>
      </p:sp>
      <p:sp>
        <p:nvSpPr>
          <p:cNvPr id="17" name="Elipsa 16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Zaoblený obdélník 10"/>
          <p:cNvSpPr/>
          <p:nvPr/>
        </p:nvSpPr>
        <p:spPr>
          <a:xfrm>
            <a:off x="3500430" y="4929198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800" b="1" dirty="0" smtClean="0"/>
              <a:t>C štvrťová</a:t>
            </a:r>
            <a:endParaRPr lang="sk-SK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17: Ak je odpoveď: „osminová nota“, otázka znie:</a:t>
            </a:r>
            <a:endParaRPr lang="sk-SK" dirty="0"/>
          </a:p>
        </p:txBody>
      </p:sp>
      <p:sp>
        <p:nvSpPr>
          <p:cNvPr id="9" name="Zaoblený obdélník 8"/>
          <p:cNvSpPr/>
          <p:nvPr/>
        </p:nvSpPr>
        <p:spPr>
          <a:xfrm>
            <a:off x="2143108" y="4000504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A:  Nota s dvoma vlajkami je...</a:t>
            </a:r>
            <a:endParaRPr lang="sk-SK" dirty="0"/>
          </a:p>
        </p:txBody>
      </p:sp>
      <p:sp>
        <p:nvSpPr>
          <p:cNvPr id="11" name="Zaoblený obdélník 10"/>
          <p:cNvSpPr/>
          <p:nvPr/>
        </p:nvSpPr>
        <p:spPr>
          <a:xfrm>
            <a:off x="2143108" y="4857760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B:  Nota s jednou vlajkou je...</a:t>
            </a:r>
            <a:endParaRPr lang="sk-SK" dirty="0"/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 smtClean="0"/>
              <a:t>4</a:t>
            </a:r>
            <a:endParaRPr lang="sk-SK" sz="4000" dirty="0"/>
          </a:p>
        </p:txBody>
      </p:sp>
      <p:sp>
        <p:nvSpPr>
          <p:cNvPr id="14" name="Elipsa 13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18: Pieseň, ktorú spievame pri uspávaní je:</a:t>
            </a:r>
            <a:endParaRPr lang="sk-SK" dirty="0"/>
          </a:p>
        </p:txBody>
      </p:sp>
      <p:sp>
        <p:nvSpPr>
          <p:cNvPr id="9" name="Zaoblený obdélník 8"/>
          <p:cNvSpPr/>
          <p:nvPr/>
        </p:nvSpPr>
        <p:spPr>
          <a:xfrm>
            <a:off x="2143108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A: </a:t>
            </a:r>
            <a:r>
              <a:rPr lang="sk-SK" dirty="0" err="1" smtClean="0"/>
              <a:t>zaspávanka</a:t>
            </a:r>
            <a:r>
              <a:rPr lang="sk-SK" dirty="0" smtClean="0"/>
              <a:t> </a:t>
            </a:r>
            <a:endParaRPr lang="sk-SK" dirty="0"/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 smtClean="0"/>
              <a:t>5</a:t>
            </a:r>
            <a:endParaRPr lang="sk-SK" sz="4000" dirty="0"/>
          </a:p>
        </p:txBody>
      </p:sp>
      <p:sp>
        <p:nvSpPr>
          <p:cNvPr id="10" name="Zaoblený obdélník 9"/>
          <p:cNvSpPr/>
          <p:nvPr/>
        </p:nvSpPr>
        <p:spPr>
          <a:xfrm>
            <a:off x="5500694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B: </a:t>
            </a:r>
            <a:r>
              <a:rPr lang="sk-SK" dirty="0" err="1" smtClean="0"/>
              <a:t>hajajanka</a:t>
            </a:r>
            <a:endParaRPr lang="sk-SK" dirty="0"/>
          </a:p>
        </p:txBody>
      </p:sp>
      <p:sp>
        <p:nvSpPr>
          <p:cNvPr id="15" name="Zaoblený obdélník 14"/>
          <p:cNvSpPr/>
          <p:nvPr/>
        </p:nvSpPr>
        <p:spPr>
          <a:xfrm>
            <a:off x="2143108" y="507207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C: uspávanka</a:t>
            </a:r>
            <a:endParaRPr lang="sk-SK" dirty="0"/>
          </a:p>
        </p:txBody>
      </p:sp>
      <p:sp>
        <p:nvSpPr>
          <p:cNvPr id="16" name="Zaoblený obdélník 15"/>
          <p:cNvSpPr/>
          <p:nvPr/>
        </p:nvSpPr>
        <p:spPr>
          <a:xfrm>
            <a:off x="5500694" y="507207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D: </a:t>
            </a:r>
            <a:r>
              <a:rPr lang="sk-SK" dirty="0" err="1" smtClean="0"/>
              <a:t>ľuľanka</a:t>
            </a:r>
            <a:r>
              <a:rPr lang="sk-SK" dirty="0" smtClean="0"/>
              <a:t> </a:t>
            </a:r>
            <a:endParaRPr lang="sk-SK" dirty="0"/>
          </a:p>
        </p:txBody>
      </p:sp>
      <p:sp>
        <p:nvSpPr>
          <p:cNvPr id="17" name="Elipsa 16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19: </a:t>
            </a:r>
            <a:r>
              <a:rPr lang="sk-SK" dirty="0" smtClean="0">
                <a:solidFill>
                  <a:schemeClr val="bg1"/>
                </a:solidFill>
              </a:rPr>
              <a:t>Pólovú notu s bodkou počítame na</a:t>
            </a:r>
            <a:r>
              <a:rPr lang="sk-SK" dirty="0" smtClean="0"/>
              <a:t>:</a:t>
            </a:r>
            <a:endParaRPr lang="sk-SK" dirty="0"/>
          </a:p>
        </p:txBody>
      </p:sp>
      <p:sp>
        <p:nvSpPr>
          <p:cNvPr id="9" name="Zaoblený obdélník 8"/>
          <p:cNvSpPr/>
          <p:nvPr/>
        </p:nvSpPr>
        <p:spPr>
          <a:xfrm>
            <a:off x="2143108" y="4000504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A: </a:t>
            </a:r>
            <a:r>
              <a:rPr lang="sk-SK" dirty="0" smtClean="0"/>
              <a:t>tri doby</a:t>
            </a:r>
            <a:endParaRPr lang="sk-SK" dirty="0"/>
          </a:p>
        </p:txBody>
      </p:sp>
      <p:sp>
        <p:nvSpPr>
          <p:cNvPr id="11" name="Zaoblený obdélník 10"/>
          <p:cNvSpPr/>
          <p:nvPr/>
        </p:nvSpPr>
        <p:spPr>
          <a:xfrm>
            <a:off x="2143108" y="4857760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B: </a:t>
            </a:r>
            <a:r>
              <a:rPr lang="sk-SK" dirty="0" smtClean="0"/>
              <a:t>päť dôb </a:t>
            </a:r>
            <a:endParaRPr lang="sk-SK" dirty="0"/>
          </a:p>
        </p:txBody>
      </p:sp>
      <p:sp>
        <p:nvSpPr>
          <p:cNvPr id="12" name="Zaoblený obdélník 11"/>
          <p:cNvSpPr/>
          <p:nvPr/>
        </p:nvSpPr>
        <p:spPr>
          <a:xfrm>
            <a:off x="2143108" y="5715016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C: osem </a:t>
            </a:r>
            <a:r>
              <a:rPr lang="sk-SK" dirty="0" smtClean="0"/>
              <a:t>dôb</a:t>
            </a:r>
            <a:endParaRPr lang="sk-SK" dirty="0"/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 smtClean="0"/>
              <a:t>5</a:t>
            </a:r>
            <a:endParaRPr lang="sk-SK" sz="4000" dirty="0"/>
          </a:p>
        </p:txBody>
      </p:sp>
      <p:sp>
        <p:nvSpPr>
          <p:cNvPr id="14" name="Elipsa 13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20. Zoraďte </a:t>
            </a:r>
            <a:r>
              <a:rPr lang="sk-SK" dirty="0" smtClean="0"/>
              <a:t>noty v husľovom kľúči od najvyššej po najnižšiu:</a:t>
            </a:r>
            <a:endParaRPr lang="sk-SK" dirty="0"/>
          </a:p>
        </p:txBody>
      </p:sp>
      <p:sp>
        <p:nvSpPr>
          <p:cNvPr id="9" name="Zaoblený obdélník 8"/>
          <p:cNvSpPr/>
          <p:nvPr/>
        </p:nvSpPr>
        <p:spPr>
          <a:xfrm>
            <a:off x="3500430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2800" b="1" dirty="0" smtClean="0"/>
              <a:t>A:         </a:t>
            </a:r>
            <a:r>
              <a:rPr lang="sk-SK" sz="2800" b="1" dirty="0" smtClean="0"/>
              <a:t>c3</a:t>
            </a:r>
            <a:r>
              <a:rPr lang="sk-SK" sz="2800" b="1" dirty="0" smtClean="0"/>
              <a:t> </a:t>
            </a:r>
            <a:endParaRPr lang="sk-SK" sz="2800" b="1" dirty="0"/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 smtClean="0"/>
              <a:t>20</a:t>
            </a:r>
            <a:endParaRPr lang="sk-SK" sz="4000" dirty="0"/>
          </a:p>
        </p:txBody>
      </p:sp>
      <p:sp>
        <p:nvSpPr>
          <p:cNvPr id="15" name="Zaoblený obdélník 14"/>
          <p:cNvSpPr/>
          <p:nvPr/>
        </p:nvSpPr>
        <p:spPr>
          <a:xfrm>
            <a:off x="3500430" y="5000636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2800" b="1" dirty="0" smtClean="0"/>
              <a:t>B:         </a:t>
            </a:r>
            <a:r>
              <a:rPr lang="sk-SK" sz="2800" b="1" dirty="0" smtClean="0"/>
              <a:t>c2</a:t>
            </a:r>
            <a:endParaRPr lang="sk-SK" sz="2800" b="1" dirty="0"/>
          </a:p>
        </p:txBody>
      </p:sp>
      <p:sp>
        <p:nvSpPr>
          <p:cNvPr id="17" name="Elipsa 16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Zaoblený obdélník 10"/>
          <p:cNvSpPr/>
          <p:nvPr/>
        </p:nvSpPr>
        <p:spPr>
          <a:xfrm>
            <a:off x="3500430" y="5857892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2800" b="1" dirty="0" smtClean="0"/>
              <a:t>C:          </a:t>
            </a:r>
            <a:r>
              <a:rPr lang="sk-SK" sz="2800" b="1" dirty="0" smtClean="0"/>
              <a:t>c1</a:t>
            </a:r>
            <a:endParaRPr lang="sk-SK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20. Zoraďte noty v husľovom kľúči od najvyššej po najnižšiu:</a:t>
            </a:r>
            <a:endParaRPr lang="sk-SK" dirty="0"/>
          </a:p>
        </p:txBody>
      </p:sp>
      <p:sp>
        <p:nvSpPr>
          <p:cNvPr id="9" name="Zaoblený obdélník 8"/>
          <p:cNvSpPr/>
          <p:nvPr/>
        </p:nvSpPr>
        <p:spPr>
          <a:xfrm>
            <a:off x="3500430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2800" b="1" dirty="0" smtClean="0"/>
              <a:t>A:         </a:t>
            </a:r>
            <a:r>
              <a:rPr lang="sk-SK" sz="2800" b="1" dirty="0" smtClean="0"/>
              <a:t>c3</a:t>
            </a:r>
            <a:r>
              <a:rPr lang="sk-SK" sz="2800" b="1" dirty="0" smtClean="0"/>
              <a:t> </a:t>
            </a:r>
            <a:endParaRPr lang="sk-SK" sz="2800" b="1" dirty="0"/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 smtClean="0"/>
              <a:t>20</a:t>
            </a:r>
            <a:endParaRPr lang="sk-SK" sz="4000" dirty="0"/>
          </a:p>
        </p:txBody>
      </p:sp>
      <p:sp>
        <p:nvSpPr>
          <p:cNvPr id="15" name="Zaoblený obdélník 14"/>
          <p:cNvSpPr/>
          <p:nvPr/>
        </p:nvSpPr>
        <p:spPr>
          <a:xfrm>
            <a:off x="3500430" y="5000636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2800" b="1" dirty="0" smtClean="0"/>
              <a:t>B:         </a:t>
            </a:r>
            <a:r>
              <a:rPr lang="sk-SK" sz="2800" b="1" dirty="0" smtClean="0"/>
              <a:t>c2</a:t>
            </a:r>
            <a:endParaRPr lang="sk-SK" sz="2800" b="1" dirty="0"/>
          </a:p>
        </p:txBody>
      </p:sp>
      <p:sp>
        <p:nvSpPr>
          <p:cNvPr id="17" name="Elipsa 16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Zaoblený obdélník 10"/>
          <p:cNvSpPr/>
          <p:nvPr/>
        </p:nvSpPr>
        <p:spPr>
          <a:xfrm>
            <a:off x="3500430" y="5857892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2800" b="1" dirty="0" smtClean="0"/>
              <a:t>C:         </a:t>
            </a:r>
            <a:r>
              <a:rPr lang="sk-SK" sz="2800" b="1" dirty="0" smtClean="0"/>
              <a:t>c1</a:t>
            </a:r>
            <a:endParaRPr lang="sk-SK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21. Na obrázku je?</a:t>
            </a:r>
            <a:endParaRPr lang="sk-SK" dirty="0"/>
          </a:p>
        </p:txBody>
      </p:sp>
      <p:sp>
        <p:nvSpPr>
          <p:cNvPr id="9" name="Zaoblený obdélník 8"/>
          <p:cNvSpPr/>
          <p:nvPr/>
        </p:nvSpPr>
        <p:spPr>
          <a:xfrm>
            <a:off x="2143108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A: </a:t>
            </a:r>
            <a:r>
              <a:rPr lang="sk-SK" dirty="0" err="1" smtClean="0"/>
              <a:t>fafala</a:t>
            </a:r>
            <a:r>
              <a:rPr lang="sk-SK" dirty="0" smtClean="0"/>
              <a:t> </a:t>
            </a:r>
            <a:endParaRPr lang="sk-SK" dirty="0"/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 smtClean="0"/>
              <a:t>5</a:t>
            </a:r>
            <a:endParaRPr lang="sk-SK" sz="4000" dirty="0"/>
          </a:p>
        </p:txBody>
      </p:sp>
      <p:sp>
        <p:nvSpPr>
          <p:cNvPr id="10" name="Zaoblený obdélník 9"/>
          <p:cNvSpPr/>
          <p:nvPr/>
        </p:nvSpPr>
        <p:spPr>
          <a:xfrm>
            <a:off x="5500694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B: fúrik</a:t>
            </a:r>
            <a:endParaRPr lang="sk-SK" dirty="0"/>
          </a:p>
        </p:txBody>
      </p:sp>
      <p:sp>
        <p:nvSpPr>
          <p:cNvPr id="15" name="Zaoblený obdélník 14"/>
          <p:cNvSpPr/>
          <p:nvPr/>
        </p:nvSpPr>
        <p:spPr>
          <a:xfrm>
            <a:off x="2143108" y="507207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C: </a:t>
            </a:r>
            <a:r>
              <a:rPr lang="sk-SK" dirty="0" smtClean="0"/>
              <a:t>flauta</a:t>
            </a:r>
            <a:endParaRPr lang="sk-SK" dirty="0"/>
          </a:p>
        </p:txBody>
      </p:sp>
      <p:sp>
        <p:nvSpPr>
          <p:cNvPr id="16" name="Zaoblený obdélník 15"/>
          <p:cNvSpPr/>
          <p:nvPr/>
        </p:nvSpPr>
        <p:spPr>
          <a:xfrm>
            <a:off x="5500694" y="507207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D: fujara</a:t>
            </a:r>
            <a:endParaRPr lang="sk-SK" dirty="0"/>
          </a:p>
        </p:txBody>
      </p:sp>
      <p:sp>
        <p:nvSpPr>
          <p:cNvPr id="17" name="Elipsa 16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19" name="Zástupný symbol pro obsah 18" descr="flauty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57554" y="714356"/>
            <a:ext cx="2381250" cy="1857375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22. Flauta je drevený dychový nástroj.</a:t>
            </a:r>
            <a:endParaRPr lang="sk-SK" dirty="0"/>
          </a:p>
        </p:txBody>
      </p:sp>
      <p:sp>
        <p:nvSpPr>
          <p:cNvPr id="9" name="Zaoblený obdélník 8"/>
          <p:cNvSpPr/>
          <p:nvPr/>
        </p:nvSpPr>
        <p:spPr>
          <a:xfrm>
            <a:off x="2143108" y="4000504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A:  Pravda</a:t>
            </a:r>
            <a:endParaRPr lang="sk-SK" dirty="0"/>
          </a:p>
        </p:txBody>
      </p:sp>
      <p:sp>
        <p:nvSpPr>
          <p:cNvPr id="11" name="Zaoblený obdélník 10"/>
          <p:cNvSpPr/>
          <p:nvPr/>
        </p:nvSpPr>
        <p:spPr>
          <a:xfrm>
            <a:off x="2143108" y="4857760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B:  Lož</a:t>
            </a:r>
            <a:endParaRPr lang="sk-SK" dirty="0"/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 smtClean="0"/>
              <a:t>4</a:t>
            </a:r>
            <a:endParaRPr lang="sk-SK" sz="4000" dirty="0"/>
          </a:p>
        </p:txBody>
      </p:sp>
      <p:sp>
        <p:nvSpPr>
          <p:cNvPr id="14" name="Elipsa 13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23F618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23. </a:t>
            </a:r>
            <a:r>
              <a:rPr lang="sk-SK" dirty="0" smtClean="0"/>
              <a:t>Nástroj, na ktorom hráme sláčikom je(Viac </a:t>
            </a:r>
            <a:r>
              <a:rPr lang="sk-SK" dirty="0" smtClean="0"/>
              <a:t>ako jedna odpoveď je správna)</a:t>
            </a:r>
            <a:endParaRPr lang="sk-SK" dirty="0"/>
          </a:p>
        </p:txBody>
      </p:sp>
      <p:sp>
        <p:nvSpPr>
          <p:cNvPr id="9" name="Zaoblený obdélník 8"/>
          <p:cNvSpPr/>
          <p:nvPr/>
        </p:nvSpPr>
        <p:spPr>
          <a:xfrm>
            <a:off x="2143108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A: </a:t>
            </a:r>
            <a:r>
              <a:rPr lang="sk-SK" dirty="0" smtClean="0"/>
              <a:t>klavír</a:t>
            </a:r>
            <a:endParaRPr lang="sk-SK" dirty="0"/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 smtClean="0"/>
              <a:t>5</a:t>
            </a:r>
            <a:endParaRPr lang="sk-SK" sz="4000" dirty="0"/>
          </a:p>
        </p:txBody>
      </p:sp>
      <p:sp>
        <p:nvSpPr>
          <p:cNvPr id="10" name="Zaoblený obdélník 9"/>
          <p:cNvSpPr/>
          <p:nvPr/>
        </p:nvSpPr>
        <p:spPr>
          <a:xfrm>
            <a:off x="5500694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B: </a:t>
            </a:r>
            <a:r>
              <a:rPr lang="sk-SK" dirty="0" smtClean="0"/>
              <a:t>akordeón</a:t>
            </a:r>
            <a:endParaRPr lang="sk-SK" dirty="0"/>
          </a:p>
        </p:txBody>
      </p:sp>
      <p:sp>
        <p:nvSpPr>
          <p:cNvPr id="15" name="Zaoblený obdélník 14"/>
          <p:cNvSpPr/>
          <p:nvPr/>
        </p:nvSpPr>
        <p:spPr>
          <a:xfrm>
            <a:off x="2143108" y="507207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C: </a:t>
            </a:r>
            <a:r>
              <a:rPr lang="sk-SK" dirty="0" smtClean="0"/>
              <a:t>husle</a:t>
            </a:r>
            <a:endParaRPr lang="sk-SK" dirty="0"/>
          </a:p>
        </p:txBody>
      </p:sp>
      <p:sp>
        <p:nvSpPr>
          <p:cNvPr id="16" name="Zaoblený obdélník 15"/>
          <p:cNvSpPr/>
          <p:nvPr/>
        </p:nvSpPr>
        <p:spPr>
          <a:xfrm>
            <a:off x="5500694" y="507207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D: </a:t>
            </a:r>
            <a:r>
              <a:rPr lang="sk-SK" dirty="0" smtClean="0"/>
              <a:t>kontrabas</a:t>
            </a:r>
            <a:endParaRPr lang="sk-SK" dirty="0"/>
          </a:p>
        </p:txBody>
      </p:sp>
      <p:sp>
        <p:nvSpPr>
          <p:cNvPr id="17" name="Elipsa 16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23F618"/>
                                      </p:to>
                                    </p:animClr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24. Na obrázku vidíme (viac ako jedna odpoveď):</a:t>
            </a:r>
            <a:endParaRPr lang="sk-SK" dirty="0"/>
          </a:p>
        </p:txBody>
      </p:sp>
      <p:sp>
        <p:nvSpPr>
          <p:cNvPr id="9" name="Zaoblený obdélník 8"/>
          <p:cNvSpPr/>
          <p:nvPr/>
        </p:nvSpPr>
        <p:spPr>
          <a:xfrm>
            <a:off x="2143108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A: </a:t>
            </a:r>
            <a:r>
              <a:rPr lang="sk-SK" dirty="0" smtClean="0"/>
              <a:t>klávesy</a:t>
            </a:r>
            <a:endParaRPr lang="sk-SK" dirty="0"/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 smtClean="0"/>
              <a:t>5</a:t>
            </a:r>
            <a:endParaRPr lang="sk-SK" sz="4000" dirty="0"/>
          </a:p>
        </p:txBody>
      </p:sp>
      <p:sp>
        <p:nvSpPr>
          <p:cNvPr id="10" name="Zaoblený obdélník 9"/>
          <p:cNvSpPr/>
          <p:nvPr/>
        </p:nvSpPr>
        <p:spPr>
          <a:xfrm>
            <a:off x="5500694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B: </a:t>
            </a:r>
            <a:r>
              <a:rPr lang="sk-SK" dirty="0" smtClean="0"/>
              <a:t>gombíky</a:t>
            </a:r>
            <a:endParaRPr lang="sk-SK" dirty="0"/>
          </a:p>
        </p:txBody>
      </p:sp>
      <p:sp>
        <p:nvSpPr>
          <p:cNvPr id="15" name="Zaoblený obdélník 14"/>
          <p:cNvSpPr/>
          <p:nvPr/>
        </p:nvSpPr>
        <p:spPr>
          <a:xfrm>
            <a:off x="2143108" y="507207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C: </a:t>
            </a:r>
            <a:r>
              <a:rPr lang="sk-SK" dirty="0" smtClean="0"/>
              <a:t>sláčik</a:t>
            </a:r>
            <a:endParaRPr lang="sk-SK" dirty="0"/>
          </a:p>
        </p:txBody>
      </p:sp>
      <p:sp>
        <p:nvSpPr>
          <p:cNvPr id="16" name="Zaoblený obdélník 15"/>
          <p:cNvSpPr/>
          <p:nvPr/>
        </p:nvSpPr>
        <p:spPr>
          <a:xfrm>
            <a:off x="5500694" y="507207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D: </a:t>
            </a:r>
            <a:r>
              <a:rPr lang="sk-SK" dirty="0" smtClean="0"/>
              <a:t>husle</a:t>
            </a:r>
            <a:endParaRPr lang="sk-SK" dirty="0"/>
          </a:p>
        </p:txBody>
      </p:sp>
      <p:sp>
        <p:nvSpPr>
          <p:cNvPr id="17" name="Elipsa 16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cxnSp>
        <p:nvCxnSpPr>
          <p:cNvPr id="20" name="Přímá spojovací čára 19"/>
          <p:cNvCxnSpPr/>
          <p:nvPr/>
        </p:nvCxnSpPr>
        <p:spPr>
          <a:xfrm>
            <a:off x="4857752" y="1928802"/>
            <a:ext cx="357190" cy="1588"/>
          </a:xfrm>
          <a:prstGeom prst="line">
            <a:avLst/>
          </a:prstGeom>
          <a:ln w="762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1" name="Obrázek 20" descr="_vyrn_943Stagg-VN-44-husl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4546" y="714356"/>
            <a:ext cx="4762500" cy="1943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23F618"/>
                                      </p:to>
                                    </p:animClr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25. Na obrázku </a:t>
            </a:r>
            <a:r>
              <a:rPr lang="sk-SK" dirty="0" smtClean="0"/>
              <a:t>je</a:t>
            </a:r>
            <a:r>
              <a:rPr lang="sk-SK" dirty="0" smtClean="0"/>
              <a:t>:</a:t>
            </a:r>
            <a:endParaRPr lang="sk-SK" dirty="0"/>
          </a:p>
        </p:txBody>
      </p:sp>
      <p:sp>
        <p:nvSpPr>
          <p:cNvPr id="9" name="Zaoblený obdélník 8"/>
          <p:cNvSpPr/>
          <p:nvPr/>
        </p:nvSpPr>
        <p:spPr>
          <a:xfrm>
            <a:off x="3500430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2800" b="1" dirty="0" smtClean="0"/>
              <a:t>A:         </a:t>
            </a:r>
            <a:r>
              <a:rPr lang="sk-SK" sz="2800" b="1" dirty="0" smtClean="0"/>
              <a:t> husle</a:t>
            </a:r>
            <a:endParaRPr lang="sk-SK" sz="2800" b="1" dirty="0"/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 smtClean="0"/>
              <a:t>20</a:t>
            </a:r>
            <a:endParaRPr lang="sk-SK" sz="4000" dirty="0"/>
          </a:p>
        </p:txBody>
      </p:sp>
      <p:sp>
        <p:nvSpPr>
          <p:cNvPr id="15" name="Zaoblený obdélník 14"/>
          <p:cNvSpPr/>
          <p:nvPr/>
        </p:nvSpPr>
        <p:spPr>
          <a:xfrm>
            <a:off x="3500430" y="5000636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2800" b="1" dirty="0" smtClean="0"/>
              <a:t>B:         </a:t>
            </a:r>
            <a:r>
              <a:rPr lang="sk-SK" sz="2800" b="1" dirty="0" smtClean="0"/>
              <a:t>flauta</a:t>
            </a:r>
            <a:endParaRPr lang="sk-SK" sz="2800" b="1" dirty="0"/>
          </a:p>
        </p:txBody>
      </p:sp>
      <p:sp>
        <p:nvSpPr>
          <p:cNvPr id="17" name="Elipsa 16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Zaoblený obdélník 10"/>
          <p:cNvSpPr/>
          <p:nvPr/>
        </p:nvSpPr>
        <p:spPr>
          <a:xfrm>
            <a:off x="3500430" y="5857892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2800" b="1" dirty="0" smtClean="0"/>
              <a:t>C:       </a:t>
            </a:r>
            <a:r>
              <a:rPr lang="sk-SK" sz="2800" b="1" dirty="0" smtClean="0"/>
              <a:t>akordeón</a:t>
            </a:r>
            <a:r>
              <a:rPr lang="sk-SK" sz="2800" b="1" dirty="0" smtClean="0"/>
              <a:t>         </a:t>
            </a:r>
            <a:endParaRPr lang="sk-SK" sz="2800" b="1" dirty="0"/>
          </a:p>
        </p:txBody>
      </p:sp>
      <p:pic>
        <p:nvPicPr>
          <p:cNvPr id="18" name="Zástupný symbol pro obsah 17" descr="flauty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28926" y="285728"/>
            <a:ext cx="3143272" cy="2451752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</TotalTime>
  <Words>698</Words>
  <PresentationFormat>Předvádění na obrazovce (4:3)</PresentationFormat>
  <Paragraphs>159</Paragraphs>
  <Slides>31</Slides>
  <Notes>0</Notes>
  <HiddenSlides>0</HiddenSlides>
  <MMClips>1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31</vt:i4>
      </vt:variant>
    </vt:vector>
  </HeadingPairs>
  <TitlesOfParts>
    <vt:vector size="32" baseType="lpstr">
      <vt:lpstr>Motiv sady Office</vt:lpstr>
      <vt:lpstr>Snímek 1</vt:lpstr>
      <vt:lpstr>Snímek 2</vt:lpstr>
      <vt:lpstr>Snímek 3</vt:lpstr>
      <vt:lpstr>Snímek 4</vt:lpstr>
      <vt:lpstr>Snímek 5</vt:lpstr>
      <vt:lpstr>Snímek 6</vt:lpstr>
      <vt:lpstr>Snímek 7</vt:lpstr>
      <vt:lpstr>Snímek 8</vt:lpstr>
      <vt:lpstr>Snímek 9</vt:lpstr>
      <vt:lpstr>Snímek 10</vt:lpstr>
      <vt:lpstr>Snímek 11</vt:lpstr>
      <vt:lpstr>Snímek 12</vt:lpstr>
      <vt:lpstr>Snímek 13</vt:lpstr>
      <vt:lpstr>Snímek 14</vt:lpstr>
      <vt:lpstr>Snímek 15</vt:lpstr>
      <vt:lpstr>Snímek 16</vt:lpstr>
      <vt:lpstr>Snímek 17</vt:lpstr>
      <vt:lpstr>Snímek 18</vt:lpstr>
      <vt:lpstr>Snímek 19</vt:lpstr>
      <vt:lpstr>Snímek 20</vt:lpstr>
      <vt:lpstr>Snímek 21</vt:lpstr>
      <vt:lpstr>Snímek 22</vt:lpstr>
      <vt:lpstr>Snímek 23</vt:lpstr>
      <vt:lpstr>Snímek 24</vt:lpstr>
      <vt:lpstr>Snímek 25</vt:lpstr>
      <vt:lpstr>Snímek 26</vt:lpstr>
      <vt:lpstr>Snímek 27</vt:lpstr>
      <vt:lpstr>Snímek 28</vt:lpstr>
      <vt:lpstr>Snímek 29</vt:lpstr>
      <vt:lpstr>Snímek 30</vt:lpstr>
      <vt:lpstr>Snímek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Admin</dc:creator>
  <cp:lastModifiedBy>Admin</cp:lastModifiedBy>
  <cp:revision>59</cp:revision>
  <dcterms:created xsi:type="dcterms:W3CDTF">2015-05-03T14:53:01Z</dcterms:created>
  <dcterms:modified xsi:type="dcterms:W3CDTF">2015-09-07T14:51:12Z</dcterms:modified>
</cp:coreProperties>
</file>