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2" r:id="rId8"/>
    <p:sldId id="261" r:id="rId9"/>
    <p:sldId id="260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01.06.2020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ZU&#352;\1\DIPLOMKA%20%20-%2007%20-%20Track%20%207(1).wma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1000100" y="4429132"/>
            <a:ext cx="6929486" cy="221457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                                           </a:t>
            </a:r>
            <a:r>
              <a:rPr lang="sk-SK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 HUDOBNEJ NÁUKY?</a:t>
            </a:r>
            <a:endParaRPr lang="sk-SK" dirty="0"/>
          </a:p>
        </p:txBody>
      </p:sp>
      <p:pic>
        <p:nvPicPr>
          <p:cNvPr id="5" name="Obrázek 4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4429132"/>
            <a:ext cx="1924948" cy="20764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1. Ktoré tvrdenie je správne?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Basový kľúč voláme f kľúč.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Husľový kľúč voláme f kľúč.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2. Staccato je: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dynamické označenie hry potichu.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</a:t>
            </a:r>
            <a:r>
              <a:rPr lang="sk-SK" dirty="0" err="1" smtClean="0"/>
              <a:t>tempové</a:t>
            </a:r>
            <a:r>
              <a:rPr lang="sk-SK" dirty="0" smtClean="0"/>
              <a:t> označenie rýchlej hry.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spôsob hry, kedy tóny hráme s najvýraznejším oddelením.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3. Vypočujte si zvukovú ukážku. 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DIPLOMKA  - 07 - Track  7(1).wma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6286512" y="328612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7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3. Počuli ste zvukovú ukážku. Aké metrum bolo v piesni použité?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dvojdobé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trojdobé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štvordobé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päťdobé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4. Ktoré tvrdenie je správne?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Staccato označujeme bodkou pri note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Staccato označujeme bodkou pod notou.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5. Legato znamená viazane.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 Pravda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 Lož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6. Priraď k písmenkám čísla. Čo k čomu patrí?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1: stredne silno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2: veľmi slabo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5500694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3: veľmi silno</a:t>
            </a:r>
            <a:endParaRPr lang="sk-SK" dirty="0"/>
          </a:p>
        </p:txBody>
      </p:sp>
      <p:pic>
        <p:nvPicPr>
          <p:cNvPr id="18" name="Zástupný symbol pro obsah 13" descr="uloha - kópia.png"/>
          <p:cNvPicPr>
            <a:picLocks noChangeAspect="1"/>
          </p:cNvPicPr>
          <p:nvPr/>
        </p:nvPicPr>
        <p:blipFill>
          <a:blip r:embed="rId2"/>
          <a:srcRect l="30411" t="32184" r="49755" b="45098"/>
          <a:stretch>
            <a:fillRect/>
          </a:stretch>
        </p:blipFill>
        <p:spPr>
          <a:xfrm>
            <a:off x="3357554" y="6143644"/>
            <a:ext cx="571504" cy="457203"/>
          </a:xfrm>
          <a:prstGeom prst="rect">
            <a:avLst/>
          </a:prstGeom>
        </p:spPr>
      </p:pic>
      <p:pic>
        <p:nvPicPr>
          <p:cNvPr id="19" name="Zástupný symbol pro obsah 13" descr="uloha - kópia.png"/>
          <p:cNvPicPr>
            <a:picLocks noChangeAspect="1"/>
          </p:cNvPicPr>
          <p:nvPr/>
        </p:nvPicPr>
        <p:blipFill>
          <a:blip r:embed="rId2"/>
          <a:srcRect l="72722" t="7573" r="7444" b="69709"/>
          <a:stretch>
            <a:fillRect/>
          </a:stretch>
        </p:blipFill>
        <p:spPr>
          <a:xfrm>
            <a:off x="3357554" y="4071942"/>
            <a:ext cx="571504" cy="457203"/>
          </a:xfrm>
          <a:prstGeom prst="rect">
            <a:avLst/>
          </a:prstGeom>
        </p:spPr>
      </p:pic>
      <p:pic>
        <p:nvPicPr>
          <p:cNvPr id="14" name="Zástupný symbol pro obsah 13" descr="uloha - kópia.png"/>
          <p:cNvPicPr>
            <a:picLocks noGrp="1" noChangeAspect="1"/>
          </p:cNvPicPr>
          <p:nvPr>
            <p:ph idx="1"/>
          </p:nvPr>
        </p:nvPicPr>
        <p:blipFill>
          <a:blip r:embed="rId2"/>
          <a:srcRect l="5044" t="74464" r="75122"/>
          <a:stretch>
            <a:fillRect/>
          </a:stretch>
        </p:blipFill>
        <p:spPr>
          <a:xfrm>
            <a:off x="3357554" y="5143512"/>
            <a:ext cx="556114" cy="5000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6. Priraď k písmenkám čísla. Čo k čomu patrí?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A 2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B 1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C 3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7. Poltón je: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Najmenšia vzdialenosť medzi tónmi.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Tón, ktorý hráme o polovicu kratšie. 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tón, ktorý je falošný.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8. Na obrázku je?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celá pomlčka 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polová pomlčka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štvrťová pomlčka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osminová pomlčka.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Zástupný symbol pro obsah 10" descr="pomlcky.jpg"/>
          <p:cNvPicPr>
            <a:picLocks noGrp="1" noChangeAspect="1"/>
          </p:cNvPicPr>
          <p:nvPr>
            <p:ph idx="1"/>
          </p:nvPr>
        </p:nvPicPr>
        <p:blipFill>
          <a:blip r:embed="rId2"/>
          <a:srcRect l="39062" t="22197" r="48874" b="23899"/>
          <a:stretch>
            <a:fillRect/>
          </a:stretch>
        </p:blipFill>
        <p:spPr>
          <a:xfrm>
            <a:off x="2928926" y="285727"/>
            <a:ext cx="3286148" cy="2327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9. Ktoré tvrdenie je správne?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</a:t>
            </a:r>
            <a:r>
              <a:rPr lang="sk-SK" dirty="0" err="1" smtClean="0"/>
              <a:t>Allegreto</a:t>
            </a:r>
            <a:r>
              <a:rPr lang="sk-SK" dirty="0" smtClean="0"/>
              <a:t> znamená postupne spomaľovať.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</a:t>
            </a:r>
            <a:r>
              <a:rPr lang="sk-SK" dirty="0" err="1" smtClean="0"/>
              <a:t>Allegreto</a:t>
            </a:r>
            <a:r>
              <a:rPr lang="sk-SK" dirty="0" smtClean="0"/>
              <a:t> znamená mierne rýchlo.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10. Priraď k písmenkám čísla. Čo k čomu patrí?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1: odrážka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                    </a:t>
            </a:r>
            <a:r>
              <a:rPr lang="sk-SK" sz="2800" b="1" dirty="0" smtClean="0"/>
              <a:t>b</a:t>
            </a:r>
            <a:endParaRPr lang="sk-SK" b="1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2: </a:t>
            </a:r>
            <a:r>
              <a:rPr lang="sk-SK" dirty="0" err="1" smtClean="0"/>
              <a:t>be</a:t>
            </a:r>
            <a:r>
              <a:rPr lang="sk-SK" dirty="0" smtClean="0"/>
              <a:t> znamienko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                    </a:t>
            </a:r>
            <a:r>
              <a:rPr lang="sk-SK" sz="3600" b="1" dirty="0" smtClean="0">
                <a:solidFill>
                  <a:schemeClr val="bg1"/>
                </a:solidFill>
              </a:rPr>
              <a:t>♮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5500694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3: krížik</a:t>
            </a:r>
            <a:endParaRPr lang="sk-SK" dirty="0"/>
          </a:p>
        </p:txBody>
      </p:sp>
      <p:sp>
        <p:nvSpPr>
          <p:cNvPr id="20" name="Obdélník 19"/>
          <p:cNvSpPr/>
          <p:nvPr/>
        </p:nvSpPr>
        <p:spPr>
          <a:xfrm>
            <a:off x="3428992" y="4000504"/>
            <a:ext cx="389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#</a:t>
            </a:r>
            <a:endParaRPr lang="sk-SK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10. Priraď k písmenkám čísla. Čo k čomu patrí?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A 3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B 2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C 1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11. Ktoré tvrdenie je pravdivé? (Viac ako jedna odpoveď je správna).</a:t>
            </a:r>
          </a:p>
          <a:p>
            <a:pPr algn="ctr"/>
            <a:r>
              <a:rPr lang="sk-SK" dirty="0" smtClean="0"/>
              <a:t>Molové stupnice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znejú smutne. 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základná </a:t>
            </a:r>
            <a:r>
              <a:rPr lang="sk-SK" dirty="0" err="1" smtClean="0"/>
              <a:t>stupnicaje</a:t>
            </a:r>
            <a:r>
              <a:rPr lang="sk-SK" dirty="0" smtClean="0"/>
              <a:t> a mol.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Píšeme ich veľkými písmenami.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poznáme s krížikmi a </a:t>
            </a:r>
            <a:r>
              <a:rPr lang="sk-SK" dirty="0" err="1" smtClean="0"/>
              <a:t>be</a:t>
            </a:r>
            <a:r>
              <a:rPr lang="sk-SK" dirty="0" smtClean="0"/>
              <a:t> znamienkami. 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12. Ktoré tvrdenie je správne?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b1 a </a:t>
            </a:r>
            <a:r>
              <a:rPr lang="sk-SK" dirty="0" err="1" smtClean="0"/>
              <a:t>hes</a:t>
            </a:r>
            <a:r>
              <a:rPr lang="sk-SK" dirty="0" smtClean="0"/>
              <a:t> 1 sú tá istá nota.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b1 a hes1 nie sú rovnaké noty.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 13. Krížik má príponu: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nemá príponu.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- </a:t>
            </a:r>
            <a:r>
              <a:rPr lang="sk-SK" dirty="0" err="1" smtClean="0"/>
              <a:t>is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- es,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14. </a:t>
            </a:r>
            <a:r>
              <a:rPr lang="sk-SK" dirty="0" err="1" smtClean="0"/>
              <a:t>Trojzvuk</a:t>
            </a:r>
            <a:r>
              <a:rPr lang="sk-SK" dirty="0" smtClean="0"/>
              <a:t> je znenie tónov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1, 2, 3 tónu stupnice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2, 4, 6 tónu stupnice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1, 5, 8 tónu stupnice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1, 3, 5 tónu stupnice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15. Prvý krížik sa volá </a:t>
            </a:r>
            <a:r>
              <a:rPr lang="sk-SK" dirty="0" err="1" smtClean="0"/>
              <a:t>cis</a:t>
            </a:r>
            <a:r>
              <a:rPr lang="sk-SK" dirty="0" smtClean="0"/>
              <a:t>.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 Pravda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 Lož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16: Zoraďte strunové sláčikové nástroje od najväčšieho po najmenší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A husle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B kontrabas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C violončelo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16. Zoraďte strunové sláčikové nástroje od najväčšieho po najmenší: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A husle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392906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B kontrabas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492919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C violončelo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17: Ak je odpoveď: „šestnástinová nota“, otázka znie: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 Nota s jednou vlajkou je...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 Nota s dvoma vlajkami je...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18: Oblúčik, ktorý spája noty ROVNAKEJ výšky je: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leporelo 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lízanka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ligatúra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legato 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19: V 3/8 takte počítam osminovú notu na: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jednu dobu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tri doby. 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osem dôb.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20. Zoraďte stupnice od najmenšieho počtu krížikov po najväčší počet krížikov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A:         C dur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B:         G dur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C:          D dur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20. Zoraďte stupnice od najmenšieho počtu krížikov po najväčší počet krížikov?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A:         C dur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B:         G dur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C:         D dur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21. Na obrázku je?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</a:t>
            </a:r>
            <a:r>
              <a:rPr lang="sk-SK" dirty="0" err="1" smtClean="0"/>
              <a:t>fafala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fúrik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fagot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fujara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4" name="Zástupný symbol pro obsah 13" descr="COMO S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3306" y="285728"/>
            <a:ext cx="1785950" cy="238916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22. Flauta je drevený dychový nástroj.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 Pravda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 Lož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3F618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23. Stupnica, ktorá má jedno </a:t>
            </a:r>
            <a:r>
              <a:rPr lang="sk-SK" dirty="0" err="1" smtClean="0"/>
              <a:t>be</a:t>
            </a:r>
            <a:r>
              <a:rPr lang="sk-SK" dirty="0" smtClean="0"/>
              <a:t> znamienko je: (Viac ako jedna odpoveď je správna)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 a mol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B dur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d mol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F dur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3F618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24. Zakrúžkovaná nota na obrázku sa volá: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</a:t>
            </a:r>
            <a:r>
              <a:rPr lang="sk-SK" smtClean="0"/>
              <a:t>: </a:t>
            </a:r>
            <a:r>
              <a:rPr lang="sk-SK" smtClean="0"/>
              <a:t>veľké A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 malé h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 </a:t>
            </a:r>
            <a:r>
              <a:rPr lang="sk-SK" smtClean="0"/>
              <a:t>veľké H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 </a:t>
            </a:r>
            <a:r>
              <a:rPr lang="sk-SK" dirty="0" smtClean="0"/>
              <a:t>malé a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Obrázek 10" descr="img605 - kópia - kóp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285860"/>
            <a:ext cx="8511224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25. Na obrázku sú: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A:         </a:t>
            </a:r>
            <a:r>
              <a:rPr lang="sk-SK" sz="2800" b="1" dirty="0" err="1" smtClean="0"/>
              <a:t>lejdy</a:t>
            </a:r>
            <a:r>
              <a:rPr lang="sk-SK" sz="2800" b="1" dirty="0" smtClean="0"/>
              <a:t>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B:         gajdy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 smtClean="0"/>
              <a:t>C:       </a:t>
            </a:r>
            <a:r>
              <a:rPr lang="sk-SK" sz="2800" b="1" dirty="0" err="1" smtClean="0"/>
              <a:t>ukulele</a:t>
            </a:r>
            <a:r>
              <a:rPr lang="sk-SK" sz="2800" b="1" dirty="0" smtClean="0"/>
              <a:t>         </a:t>
            </a:r>
            <a:endParaRPr lang="sk-SK" sz="2800" b="1" dirty="0"/>
          </a:p>
        </p:txBody>
      </p:sp>
      <p:pic>
        <p:nvPicPr>
          <p:cNvPr id="10" name="Zástupný symbol pro obsah 9" descr="620326_britania-invazia-normandia-piper-bill-millin-umrtie-smrt-zomrel.jpg"/>
          <p:cNvPicPr>
            <a:picLocks noGrp="1" noChangeAspect="1"/>
          </p:cNvPicPr>
          <p:nvPr>
            <p:ph idx="1"/>
          </p:nvPr>
        </p:nvPicPr>
        <p:blipFill>
          <a:blip r:embed="rId2"/>
          <a:srcRect l="38281" r="11328"/>
          <a:stretch>
            <a:fillRect/>
          </a:stretch>
        </p:blipFill>
        <p:spPr>
          <a:xfrm>
            <a:off x="714348" y="357166"/>
            <a:ext cx="2581644" cy="300989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751</Words>
  <PresentationFormat>Prezentácia na obrazovke (4:3)</PresentationFormat>
  <Paragraphs>160</Paragraphs>
  <Slides>31</Slides>
  <Notes>0</Notes>
  <HiddenSlides>0</HiddenSlides>
  <MMClips>1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31</vt:i4>
      </vt:variant>
    </vt:vector>
  </HeadingPairs>
  <TitlesOfParts>
    <vt:vector size="32" baseType="lpstr">
      <vt:lpstr>Motiv sady Office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  <vt:lpstr>Snímka 13</vt:lpstr>
      <vt:lpstr>Snímka 14</vt:lpstr>
      <vt:lpstr>Snímka 15</vt:lpstr>
      <vt:lpstr>Snímka 16</vt:lpstr>
      <vt:lpstr>Snímka 17</vt:lpstr>
      <vt:lpstr>Snímka 18</vt:lpstr>
      <vt:lpstr>Snímka 19</vt:lpstr>
      <vt:lpstr>Snímka 20</vt:lpstr>
      <vt:lpstr>Snímka 21</vt:lpstr>
      <vt:lpstr>Snímka 22</vt:lpstr>
      <vt:lpstr>Snímka 23</vt:lpstr>
      <vt:lpstr>Snímka 24</vt:lpstr>
      <vt:lpstr>Snímka 25</vt:lpstr>
      <vt:lpstr>Snímka 26</vt:lpstr>
      <vt:lpstr>Snímka 27</vt:lpstr>
      <vt:lpstr>Snímka 28</vt:lpstr>
      <vt:lpstr>Snímka 29</vt:lpstr>
      <vt:lpstr>Snímka 30</vt:lpstr>
      <vt:lpstr>Snímka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</dc:creator>
  <cp:lastModifiedBy>ASUS</cp:lastModifiedBy>
  <cp:revision>49</cp:revision>
  <dcterms:created xsi:type="dcterms:W3CDTF">2015-05-03T14:53:01Z</dcterms:created>
  <dcterms:modified xsi:type="dcterms:W3CDTF">2020-06-01T20:57:12Z</dcterms:modified>
</cp:coreProperties>
</file>