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2" r:id="rId2"/>
    <p:sldId id="312" r:id="rId3"/>
    <p:sldId id="283" r:id="rId4"/>
    <p:sldId id="288" r:id="rId5"/>
    <p:sldId id="311" r:id="rId6"/>
    <p:sldId id="310" r:id="rId7"/>
    <p:sldId id="289" r:id="rId8"/>
    <p:sldId id="286" r:id="rId9"/>
    <p:sldId id="290" r:id="rId10"/>
    <p:sldId id="291" r:id="rId11"/>
    <p:sldId id="292" r:id="rId12"/>
    <p:sldId id="293" r:id="rId13"/>
    <p:sldId id="298" r:id="rId14"/>
    <p:sldId id="294" r:id="rId15"/>
    <p:sldId id="295" r:id="rId16"/>
    <p:sldId id="299" r:id="rId17"/>
    <p:sldId id="296" r:id="rId18"/>
    <p:sldId id="297" r:id="rId19"/>
    <p:sldId id="300" r:id="rId20"/>
    <p:sldId id="301" r:id="rId21"/>
    <p:sldId id="302" r:id="rId22"/>
    <p:sldId id="313" r:id="rId23"/>
    <p:sldId id="315" r:id="rId24"/>
    <p:sldId id="314" r:id="rId25"/>
    <p:sldId id="303" r:id="rId26"/>
    <p:sldId id="316" r:id="rId2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A3"/>
    <a:srgbClr val="DC9572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Stredný štýl 4 - zvýrazneni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Stredný štýl 2 - zvýrazneni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redný štý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4B336-0F23-4A5B-8AF4-2668A34C6E42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5E6DD-CBAD-466D-A903-65219064A1A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5E6DD-CBAD-466D-A903-65219064A1AF}" type="slidenum">
              <a:rPr lang="sk-SK" smtClean="0"/>
              <a:pPr/>
              <a:t>15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0.xml"/><Relationship Id="rId3" Type="http://schemas.openxmlformats.org/officeDocument/2006/relationships/slide" Target="slide10.xml"/><Relationship Id="rId7" Type="http://schemas.openxmlformats.org/officeDocument/2006/relationships/slide" Target="slide14.xml"/><Relationship Id="rId12" Type="http://schemas.openxmlformats.org/officeDocument/2006/relationships/slide" Target="slide19.xml"/><Relationship Id="rId17" Type="http://schemas.openxmlformats.org/officeDocument/2006/relationships/slide" Target="slide23.xml"/><Relationship Id="rId2" Type="http://schemas.openxmlformats.org/officeDocument/2006/relationships/image" Target="../media/image3.png"/><Relationship Id="rId16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11" Type="http://schemas.openxmlformats.org/officeDocument/2006/relationships/slide" Target="slide18.xml"/><Relationship Id="rId5" Type="http://schemas.openxmlformats.org/officeDocument/2006/relationships/slide" Target="slide12.xml"/><Relationship Id="rId15" Type="http://schemas.openxmlformats.org/officeDocument/2006/relationships/slide" Target="slide22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Relationship Id="rId14" Type="http://schemas.openxmlformats.org/officeDocument/2006/relationships/slide" Target="slide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hyperlink" Target="https://www.youtube.com/watch?v=u-nyerl5F-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hyperlink" Target="https://www.youtube.com/watch?v=04l8LyYyHU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hyperlink" Target="https://www.youtube.com/watch?v=95uVLuWilu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hyperlink" Target="https://www.youtube.com/watch?v=hpiNk9kUFs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924944"/>
            <a:ext cx="5925344" cy="998984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sk-SK" sz="3600" b="1" dirty="0" smtClean="0"/>
              <a:t>Folklórne regióny Slovenska</a:t>
            </a:r>
            <a:endParaRPr lang="sk-SK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62299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sk-SK" sz="3200" b="1" dirty="0" smtClean="0"/>
              <a:t>Otázka</a:t>
            </a:r>
            <a:endParaRPr lang="sk-SK" sz="7200" b="1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18722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1881188" indent="0" algn="ctr">
              <a:buNone/>
            </a:pPr>
            <a:r>
              <a:rPr lang="sk-SK" sz="2800" b="1" dirty="0" smtClean="0"/>
              <a:t>Máme na Slovensku iba jeden kroj, používa sa jeden ornament, jeden štýl hudby, jedno nárečie....?</a:t>
            </a:r>
          </a:p>
          <a:p>
            <a:pPr marL="1881188" indent="0" algn="ctr">
              <a:buNone/>
            </a:pPr>
            <a:r>
              <a:rPr lang="sk-SK" sz="2800" b="1" dirty="0" smtClean="0"/>
              <a:t>Ak nie, prečo?</a:t>
            </a:r>
          </a:p>
        </p:txBody>
      </p:sp>
      <p:pic>
        <p:nvPicPr>
          <p:cNvPr id="7" name="Obrázok 6" descr="kids_riddle_music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AFBF6"/>
              </a:clrFrom>
              <a:clrTo>
                <a:srgbClr val="FAFBF6">
                  <a:alpha val="0"/>
                </a:srgbClr>
              </a:clrTo>
            </a:clrChange>
          </a:blip>
          <a:srcRect b="5000"/>
          <a:stretch>
            <a:fillRect/>
          </a:stretch>
        </p:blipFill>
        <p:spPr>
          <a:xfrm>
            <a:off x="611560" y="1196752"/>
            <a:ext cx="1662947" cy="1399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62299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sk-SK" sz="3200" b="1" dirty="0" smtClean="0"/>
              <a:t>DO ZOŠITA</a:t>
            </a:r>
            <a:endParaRPr lang="sk-SK" sz="7200" b="1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7666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FOLKLÓRNE REGIÓNY SLOVENSKA</a:t>
            </a:r>
          </a:p>
          <a:p>
            <a:pPr marL="0" indent="0" algn="just">
              <a:buNone/>
            </a:pPr>
            <a:r>
              <a:rPr lang="sk-SK" sz="2800" b="1" dirty="0" smtClean="0"/>
              <a:t>Región je časť územia na Slovensku. Dnes ich máme viac ako 20. Každý sa líši hudbou, nárečím, oblečením, zvykmi i krojmi. </a:t>
            </a:r>
          </a:p>
        </p:txBody>
      </p:sp>
      <p:pic>
        <p:nvPicPr>
          <p:cNvPr id="5" name="Obrázok 4" descr="1200px-Tourism_regions_of_Slovakia_en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3D3D3"/>
              </a:clrFrom>
              <a:clrTo>
                <a:srgbClr val="D3D3D3">
                  <a:alpha val="0"/>
                </a:srgbClr>
              </a:clrTo>
            </a:clrChange>
          </a:blip>
          <a:srcRect l="2778" t="8653" r="2778" b="8273"/>
          <a:stretch>
            <a:fillRect/>
          </a:stretch>
        </p:blipFill>
        <p:spPr>
          <a:xfrm>
            <a:off x="683568" y="2780928"/>
            <a:ext cx="7803867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sk-SK" sz="2400" b="1" dirty="0" smtClean="0"/>
              <a:t>Regióny sa líšia napr. výšivkami...</a:t>
            </a:r>
            <a:endParaRPr lang="sk-SK" sz="6000" b="1" dirty="0"/>
          </a:p>
        </p:txBody>
      </p:sp>
      <p:pic>
        <p:nvPicPr>
          <p:cNvPr id="5" name="Zástupný symbol obsahu 4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88840"/>
            <a:ext cx="8323387" cy="4032448"/>
          </a:xfrm>
          <a:solidFill>
            <a:schemeClr val="tx2">
              <a:lumMod val="40000"/>
              <a:lumOff val="6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sk-SK" sz="2400" b="1" dirty="0" smtClean="0"/>
              <a:t>... nárečiami .....</a:t>
            </a:r>
            <a:endParaRPr lang="sk-SK" sz="6000" b="1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2D2D2"/>
              </a:clrFrom>
              <a:clrTo>
                <a:srgbClr val="D2D2D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68967"/>
            <a:ext cx="8496944" cy="647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sk-SK" sz="2400" b="1" dirty="0" smtClean="0"/>
              <a:t>..ale aj krojmi...</a:t>
            </a:r>
            <a:endParaRPr lang="sk-SK" sz="6000" b="1" dirty="0"/>
          </a:p>
        </p:txBody>
      </p:sp>
      <p:pic>
        <p:nvPicPr>
          <p:cNvPr id="5" name="Zástupný symbol obsahu 4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1016" y="1628800"/>
            <a:ext cx="8743828" cy="4680520"/>
          </a:xfrm>
          <a:solidFill>
            <a:schemeClr val="tx2">
              <a:lumMod val="40000"/>
              <a:lumOff val="6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just"/>
            <a:r>
              <a:rPr lang="sk-SK" sz="3200" b="1" dirty="0" smtClean="0"/>
              <a:t>Poznáš kroj zo svojej obce? Ja áno.</a:t>
            </a:r>
            <a:br>
              <a:rPr lang="sk-SK" sz="3200" b="1" dirty="0" smtClean="0"/>
            </a:br>
            <a:r>
              <a:rPr lang="sk-SK" sz="3200" b="1" dirty="0" smtClean="0"/>
              <a:t>Kroj z Bežoviec: </a:t>
            </a:r>
            <a:endParaRPr lang="sk-SK" sz="7200" b="1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3998984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4"/>
            <a:ext cx="404230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sk-SK" sz="7200" i="1" dirty="0" smtClean="0"/>
              <a:t>Folklórne regióny</a:t>
            </a:r>
            <a:endParaRPr lang="sk-SK" sz="7200" i="1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sk-SK" sz="4000" dirty="0" smtClean="0"/>
              <a:t>Každý región na Slovensku je niečím výnimočný. Vybrali sme tie najväčšie zaujímavosti. </a:t>
            </a:r>
          </a:p>
          <a:p>
            <a:pPr algn="just">
              <a:buNone/>
            </a:pPr>
            <a:r>
              <a:rPr lang="sk-SK" sz="4000" dirty="0" smtClean="0"/>
              <a:t>Tipujte v krátkom kvíze svoje odpovede, všímajte si rozmanitosť krojov a pokúste sa splniť aj </a:t>
            </a:r>
            <a:r>
              <a:rPr lang="sk-SK" sz="4000" dirty="0" smtClean="0"/>
              <a:t>praktické (</a:t>
            </a:r>
            <a:r>
              <a:rPr lang="sk-SK" sz="4000" dirty="0" smtClean="0">
                <a:solidFill>
                  <a:srgbClr val="FFFF00"/>
                </a:solidFill>
              </a:rPr>
              <a:t>žlté</a:t>
            </a:r>
            <a:r>
              <a:rPr lang="sk-SK" sz="4000" dirty="0" smtClean="0"/>
              <a:t>) </a:t>
            </a:r>
            <a:r>
              <a:rPr lang="sk-SK" sz="4000" dirty="0" smtClean="0"/>
              <a:t>úlohy.</a:t>
            </a:r>
          </a:p>
          <a:p>
            <a:pPr algn="just">
              <a:buFontTx/>
              <a:buChar char="-"/>
            </a:pPr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 descr="1200px-Tourism_regions_of_Slovakia_en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D3D3D3"/>
              </a:clrFrom>
              <a:clrTo>
                <a:srgbClr val="D3D3D3">
                  <a:alpha val="0"/>
                </a:srgbClr>
              </a:clrTo>
            </a:clrChange>
          </a:blip>
          <a:srcRect l="8839" r="838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D 1">
            <a:hlinkClick r:id="rId3" action="ppaction://hlinksldjump" highlightClick="1"/>
          </p:cNvPr>
          <p:cNvSpPr/>
          <p:nvPr/>
        </p:nvSpPr>
        <p:spPr>
          <a:xfrm>
            <a:off x="467544" y="2780928"/>
            <a:ext cx="864096" cy="864096"/>
          </a:xfrm>
          <a:prstGeom prst="flowChartConnector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32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D 1">
            <a:hlinkClick r:id="rId4" action="ppaction://hlinksldjump" highlightClick="1"/>
          </p:cNvPr>
          <p:cNvSpPr/>
          <p:nvPr/>
        </p:nvSpPr>
        <p:spPr>
          <a:xfrm>
            <a:off x="2267744" y="1916832"/>
            <a:ext cx="864096" cy="864096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32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D 1">
            <a:hlinkClick r:id="rId5" action="ppaction://hlinksldjump" highlightClick="1"/>
          </p:cNvPr>
          <p:cNvSpPr/>
          <p:nvPr/>
        </p:nvSpPr>
        <p:spPr>
          <a:xfrm>
            <a:off x="3995936" y="1772816"/>
            <a:ext cx="864096" cy="864096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32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D 1">
            <a:hlinkClick r:id="rId6" action="ppaction://hlinksldjump" highlightClick="1"/>
          </p:cNvPr>
          <p:cNvSpPr/>
          <p:nvPr/>
        </p:nvSpPr>
        <p:spPr>
          <a:xfrm>
            <a:off x="6876256" y="1844824"/>
            <a:ext cx="792088" cy="792088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4</a:t>
            </a:r>
            <a:endParaRPr lang="en-GB" sz="28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D 1">
            <a:hlinkClick r:id="rId7" action="ppaction://hlinksldjump" highlightClick="1"/>
          </p:cNvPr>
          <p:cNvSpPr/>
          <p:nvPr/>
        </p:nvSpPr>
        <p:spPr>
          <a:xfrm>
            <a:off x="1331640" y="4941168"/>
            <a:ext cx="792088" cy="79196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4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D 1">
            <a:hlinkClick r:id="rId8" action="ppaction://hlinksldjump" highlightClick="1"/>
          </p:cNvPr>
          <p:cNvSpPr/>
          <p:nvPr/>
        </p:nvSpPr>
        <p:spPr>
          <a:xfrm>
            <a:off x="3131840" y="1052736"/>
            <a:ext cx="864096" cy="792538"/>
          </a:xfrm>
          <a:prstGeom prst="flowChartConnector">
            <a:avLst/>
          </a:prstGeom>
          <a:solidFill>
            <a:srgbClr val="FF3399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6</a:t>
            </a:r>
            <a:endParaRPr lang="en-GB" sz="36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D 1">
            <a:hlinkClick r:id="rId9" action="ppaction://hlinksldjump" highlightClick="1"/>
          </p:cNvPr>
          <p:cNvSpPr/>
          <p:nvPr/>
        </p:nvSpPr>
        <p:spPr>
          <a:xfrm>
            <a:off x="5292080" y="1268760"/>
            <a:ext cx="864096" cy="864096"/>
          </a:xfrm>
          <a:prstGeom prst="flowChartConnector">
            <a:avLst/>
          </a:prstGeom>
          <a:solidFill>
            <a:schemeClr val="accent3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7</a:t>
            </a:r>
            <a:endParaRPr lang="en-GB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D 1">
            <a:hlinkClick r:id="rId10" action="ppaction://hlinksldjump" highlightClick="1"/>
          </p:cNvPr>
          <p:cNvSpPr/>
          <p:nvPr/>
        </p:nvSpPr>
        <p:spPr>
          <a:xfrm>
            <a:off x="4932040" y="3429000"/>
            <a:ext cx="864096" cy="792088"/>
          </a:xfrm>
          <a:prstGeom prst="flowChartConnector">
            <a:avLst/>
          </a:prstGeom>
          <a:solidFill>
            <a:srgbClr val="00B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8</a:t>
            </a:r>
            <a:endParaRPr lang="en-GB" sz="32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D 1">
            <a:hlinkClick r:id="rId11" action="ppaction://hlinksldjump" highlightClick="1"/>
          </p:cNvPr>
          <p:cNvSpPr/>
          <p:nvPr/>
        </p:nvSpPr>
        <p:spPr>
          <a:xfrm>
            <a:off x="2915816" y="4005064"/>
            <a:ext cx="864096" cy="864096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4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9</a:t>
            </a:r>
            <a:endParaRPr lang="en-GB" sz="44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D 1">
            <a:hlinkClick r:id="rId12" action="ppaction://hlinksldjump" highlightClick="1"/>
          </p:cNvPr>
          <p:cNvSpPr/>
          <p:nvPr/>
        </p:nvSpPr>
        <p:spPr>
          <a:xfrm>
            <a:off x="3563888" y="2780928"/>
            <a:ext cx="864096" cy="936104"/>
          </a:xfrm>
          <a:prstGeom prst="flowChartConnector">
            <a:avLst/>
          </a:prstGeom>
          <a:solidFill>
            <a:srgbClr val="FFC000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10</a:t>
            </a:r>
            <a:endParaRPr lang="en-GB" sz="3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D 1">
            <a:hlinkClick r:id="rId13" action="ppaction://hlinksldjump" highlightClick="1"/>
          </p:cNvPr>
          <p:cNvSpPr/>
          <p:nvPr/>
        </p:nvSpPr>
        <p:spPr>
          <a:xfrm>
            <a:off x="5796136" y="2492896"/>
            <a:ext cx="864096" cy="792088"/>
          </a:xfrm>
          <a:prstGeom prst="flowChartConnector">
            <a:avLst/>
          </a:prstGeom>
          <a:solidFill>
            <a:srgbClr val="DC9572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r>
              <a:rPr 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endParaRPr lang="en-GB" sz="3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D 1">
            <a:hlinkClick r:id="rId14" action="ppaction://hlinksldjump" highlightClick="1"/>
          </p:cNvPr>
          <p:cNvSpPr/>
          <p:nvPr/>
        </p:nvSpPr>
        <p:spPr>
          <a:xfrm>
            <a:off x="7596336" y="2852936"/>
            <a:ext cx="864096" cy="864096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r>
              <a:rPr lang="sk-SK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2</a:t>
            </a:r>
            <a:endParaRPr lang="en-GB" sz="3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Nadpis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18" name="RED 1">
            <a:hlinkClick r:id="rId15" action="ppaction://hlinksldjump" highlightClick="1"/>
          </p:cNvPr>
          <p:cNvSpPr/>
          <p:nvPr/>
        </p:nvSpPr>
        <p:spPr>
          <a:xfrm>
            <a:off x="2195736" y="3284984"/>
            <a:ext cx="864096" cy="864096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r>
              <a:rPr lang="sk-SK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3</a:t>
            </a:r>
            <a:endParaRPr lang="en-GB" sz="3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D 1">
            <a:hlinkClick r:id="rId16" action="ppaction://hlinksldjump" highlightClick="1"/>
          </p:cNvPr>
          <p:cNvSpPr/>
          <p:nvPr/>
        </p:nvSpPr>
        <p:spPr>
          <a:xfrm>
            <a:off x="8172400" y="1772816"/>
            <a:ext cx="864096" cy="864096"/>
          </a:xfrm>
          <a:prstGeom prst="flowChartConnector">
            <a:avLst/>
          </a:prstGeom>
          <a:solidFill>
            <a:srgbClr val="FFF6A3"/>
          </a:solidFill>
          <a:ln w="38100"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</a:t>
            </a:r>
            <a:r>
              <a:rPr lang="sk-SK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5</a:t>
            </a:r>
            <a:endParaRPr lang="en-GB" sz="3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D 1">
            <a:hlinkClick r:id="rId17" action="ppaction://hlinksldjump" highlightClick="1"/>
          </p:cNvPr>
          <p:cNvSpPr/>
          <p:nvPr/>
        </p:nvSpPr>
        <p:spPr>
          <a:xfrm>
            <a:off x="323528" y="4005064"/>
            <a:ext cx="864096" cy="792088"/>
          </a:xfrm>
          <a:prstGeom prst="flowChartConnector">
            <a:avLst/>
          </a:prstGeom>
          <a:solidFill>
            <a:srgbClr val="00B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000" b="1" dirty="0" smtClean="0">
                <a:ln w="3175">
                  <a:solidFill>
                    <a:schemeClr val="tx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14</a:t>
            </a:r>
            <a:endParaRPr lang="en-GB" sz="3000" b="1" dirty="0">
              <a:ln w="3175">
                <a:solidFill>
                  <a:schemeClr val="tx1"/>
                </a:solidFill>
              </a:ln>
              <a:solidFill>
                <a:schemeClr val="tx1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8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223224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1. MYJAVA: </a:t>
            </a:r>
            <a:r>
              <a:rPr lang="sk-SK" sz="3600" dirty="0" smtClean="0"/>
              <a:t>Pozrite si video. </a:t>
            </a:r>
            <a:r>
              <a:rPr lang="sk-SK" sz="3600" dirty="0" smtClean="0">
                <a:hlinkClick r:id="rId2"/>
              </a:rPr>
              <a:t>https://www.youtube.com/watch?v=u-nyerl5F-I</a:t>
            </a:r>
            <a:r>
              <a:rPr lang="sk-SK" sz="3600" dirty="0" smtClean="0"/>
              <a:t/>
            </a:r>
            <a:br>
              <a:rPr lang="sk-SK" sz="3600" dirty="0" smtClean="0"/>
            </a:br>
            <a:r>
              <a:rPr lang="sk-SK" sz="3600" dirty="0" smtClean="0"/>
              <a:t>Ako sa volá tanec, ktorý sme videli?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5" name="Tlačidlo akcie: Domov 4">
            <a:hlinkClick r:id="rId3" action="ppaction://hlinksldjump" highlightClick="1"/>
          </p:cNvPr>
          <p:cNvSpPr/>
          <p:nvPr/>
        </p:nvSpPr>
        <p:spPr>
          <a:xfrm>
            <a:off x="8244408" y="260648"/>
            <a:ext cx="568084" cy="64066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636912"/>
            <a:ext cx="4090056" cy="3375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aoblený obdélník 8"/>
          <p:cNvSpPr/>
          <p:nvPr/>
        </p:nvSpPr>
        <p:spPr>
          <a:xfrm>
            <a:off x="251520" y="2636912"/>
            <a:ext cx="4392488" cy="11521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čardáš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0"/>
          <p:cNvSpPr/>
          <p:nvPr/>
        </p:nvSpPr>
        <p:spPr>
          <a:xfrm>
            <a:off x="251520" y="4077072"/>
            <a:ext cx="4392488" cy="108012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polka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0" name="Zaoblený obdélník 11"/>
          <p:cNvSpPr/>
          <p:nvPr/>
        </p:nvSpPr>
        <p:spPr>
          <a:xfrm>
            <a:off x="251520" y="5373216"/>
            <a:ext cx="4464496" cy="100811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karička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244827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2420938">
              <a:tabLst>
                <a:tab pos="6992938" algn="l"/>
              </a:tabLst>
            </a:pPr>
            <a:r>
              <a:rPr lang="sk-SK" sz="3200" dirty="0" smtClean="0"/>
              <a:t>2. HORNÉ POVAŽIE: V ktorej </a:t>
            </a:r>
            <a:br>
              <a:rPr lang="sk-SK" sz="3200" dirty="0" smtClean="0"/>
            </a:br>
            <a:r>
              <a:rPr lang="sk-SK" sz="3200" dirty="0" smtClean="0"/>
              <a:t>obci môžeme nájsť takéto špeciálne ornamenty namaľované na domoch? </a:t>
            </a:r>
            <a:endParaRPr lang="sk-SK" sz="3200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100392" y="260648"/>
            <a:ext cx="594874" cy="5515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780928"/>
            <a:ext cx="4176464" cy="3867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ok 7" descr="cicmany.net-10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1" y="404664"/>
            <a:ext cx="2784309" cy="2088232"/>
          </a:xfrm>
          <a:prstGeom prst="rect">
            <a:avLst/>
          </a:prstGeom>
        </p:spPr>
      </p:pic>
      <p:sp>
        <p:nvSpPr>
          <p:cNvPr id="9" name="Zaoblený obdélník 8"/>
          <p:cNvSpPr/>
          <p:nvPr/>
        </p:nvSpPr>
        <p:spPr>
          <a:xfrm>
            <a:off x="179512" y="5445224"/>
            <a:ext cx="4392488" cy="11521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Čičmany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0" name="Zaoblený obdélník 10"/>
          <p:cNvSpPr/>
          <p:nvPr/>
        </p:nvSpPr>
        <p:spPr>
          <a:xfrm>
            <a:off x="179512" y="2924944"/>
            <a:ext cx="4392488" cy="10801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Terchová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1" name="Zaoblený obdélník 11"/>
          <p:cNvSpPr/>
          <p:nvPr/>
        </p:nvSpPr>
        <p:spPr>
          <a:xfrm>
            <a:off x="179512" y="4221088"/>
            <a:ext cx="4464496" cy="10081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Detva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2088232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marL="2151063"/>
            <a:r>
              <a:rPr lang="sk-SK" sz="4000" dirty="0" smtClean="0"/>
              <a:t>3. LIPTOV: Črpáky (na obrázku) sa používali na:</a:t>
            </a:r>
            <a:endParaRPr lang="sk-SK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244408" y="188640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3328" y="2780928"/>
            <a:ext cx="4234951" cy="3699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Zaoblený obdélník 8"/>
          <p:cNvSpPr/>
          <p:nvPr/>
        </p:nvSpPr>
        <p:spPr>
          <a:xfrm>
            <a:off x="251520" y="2780928"/>
            <a:ext cx="4392488" cy="115212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pitie žinčice a mlieka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251520" y="4221088"/>
            <a:ext cx="4392488" cy="10801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ako </a:t>
            </a:r>
            <a:r>
              <a:rPr lang="sk-SK" sz="2800" dirty="0" err="1" smtClean="0">
                <a:solidFill>
                  <a:schemeClr val="tx1"/>
                </a:solidFill>
              </a:rPr>
              <a:t>wc</a:t>
            </a:r>
            <a:r>
              <a:rPr lang="sk-SK" sz="2800" dirty="0" smtClean="0">
                <a:solidFill>
                  <a:schemeClr val="tx1"/>
                </a:solidFill>
              </a:rPr>
              <a:t>/nočník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251520" y="5517232"/>
            <a:ext cx="4464496" cy="100811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naberanie vody zo studne</a:t>
            </a:r>
            <a:endParaRPr lang="sk-SK" sz="2800" dirty="0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2183904" cy="208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936" cy="2448272"/>
          </a:xfrm>
          <a:solidFill>
            <a:schemeClr val="accent5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sk-SK" sz="3100" dirty="0" smtClean="0"/>
              <a:t>4. ŠARIŠ: Pozrite si video:  </a:t>
            </a:r>
            <a:r>
              <a:rPr lang="sk-SK" sz="3100" dirty="0" smtClean="0">
                <a:hlinkClick r:id="rId2"/>
              </a:rPr>
              <a:t>https://www.youtube.com/watch?v=04l8LyYyHUo</a:t>
            </a: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> Ktorý prvok </a:t>
            </a:r>
            <a:r>
              <a:rPr lang="sk-SK" sz="3100" smtClean="0"/>
              <a:t>je výrazný </a:t>
            </a:r>
            <a:r>
              <a:rPr lang="sk-SK" sz="3100" dirty="0" smtClean="0"/>
              <a:t>pre tanec „</a:t>
            </a:r>
            <a:r>
              <a:rPr lang="sk-SK" sz="3100" dirty="0" err="1" smtClean="0"/>
              <a:t>Marhaňska</a:t>
            </a:r>
            <a:r>
              <a:rPr lang="sk-SK" sz="3100" dirty="0" smtClean="0"/>
              <a:t>“ typický zo Šariša? </a:t>
            </a:r>
            <a:br>
              <a:rPr lang="sk-SK" sz="3100" dirty="0" smtClean="0"/>
            </a:br>
            <a:r>
              <a:rPr lang="sk-SK" sz="3100" dirty="0" smtClean="0">
                <a:solidFill>
                  <a:srgbClr val="FFFF00"/>
                </a:solidFill>
              </a:rPr>
              <a:t>Praktická úloha: skúste si </a:t>
            </a:r>
            <a:r>
              <a:rPr lang="sk-SK" sz="3100" dirty="0" err="1" smtClean="0">
                <a:solidFill>
                  <a:srgbClr val="FFFF00"/>
                </a:solidFill>
              </a:rPr>
              <a:t>marhaňskú</a:t>
            </a:r>
            <a:r>
              <a:rPr lang="sk-SK" sz="3100" dirty="0" smtClean="0">
                <a:solidFill>
                  <a:srgbClr val="FFFF00"/>
                </a:solidFill>
              </a:rPr>
              <a:t> v triede v kruhu. </a:t>
            </a:r>
            <a:r>
              <a:rPr lang="sk-SK" sz="2200" dirty="0" smtClean="0">
                <a:solidFill>
                  <a:srgbClr val="FFFF00"/>
                </a:solidFill>
              </a:rPr>
              <a:t>(stačí kráčanie v kruhu do rytmu)</a:t>
            </a:r>
            <a:endParaRPr lang="sk-SK" dirty="0">
              <a:solidFill>
                <a:srgbClr val="FFFF00"/>
              </a:solidFill>
            </a:endParaRPr>
          </a:p>
        </p:txBody>
      </p:sp>
      <p:sp>
        <p:nvSpPr>
          <p:cNvPr id="5" name="Tlačidlo akcie: Domov 4">
            <a:hlinkClick r:id="rId3" action="ppaction://hlinksldjump" highlightClick="1"/>
          </p:cNvPr>
          <p:cNvSpPr/>
          <p:nvPr/>
        </p:nvSpPr>
        <p:spPr>
          <a:xfrm>
            <a:off x="8100392" y="188640"/>
            <a:ext cx="666882" cy="5515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924944"/>
            <a:ext cx="4286075" cy="3401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Zaoblený obdélník 8"/>
          <p:cNvSpPr/>
          <p:nvPr/>
        </p:nvSpPr>
        <p:spPr>
          <a:xfrm>
            <a:off x="179512" y="4005064"/>
            <a:ext cx="4392488" cy="115212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400" dirty="0" smtClean="0">
                <a:solidFill>
                  <a:schemeClr val="tx1"/>
                </a:solidFill>
              </a:rPr>
              <a:t>mužský skupinový povelový tanec, ktorý sa tancoval v nezreťazenom kruhu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179512" y="2708920"/>
            <a:ext cx="4392488" cy="108012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Pomalé kruhové pohyby v pároch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179512" y="5517232"/>
            <a:ext cx="4464496" cy="100811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Tancovanie výlučne v sede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288032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sk-SK" sz="4000" dirty="0" smtClean="0"/>
              <a:t>5. PONITRIE: Pozrite si kúsok z videa. </a:t>
            </a:r>
            <a:r>
              <a:rPr lang="sk-SK" sz="4000" dirty="0" smtClean="0">
                <a:hlinkClick r:id="rId2"/>
              </a:rPr>
              <a:t>https://www.youtube.com/watch?v=95uVLuWiluE</a:t>
            </a:r>
            <a:r>
              <a:rPr lang="sk-SK" sz="4000" dirty="0" smtClean="0"/>
              <a:t/>
            </a:r>
            <a:br>
              <a:rPr lang="sk-SK" sz="4000" dirty="0" smtClean="0"/>
            </a:br>
            <a:r>
              <a:rPr lang="sk-SK" sz="4000" dirty="0" smtClean="0"/>
              <a:t>Ako sa volá remeslo, o ktorom sa hovorilo?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5" name="Tlačidlo akcie: Domov 4">
            <a:hlinkClick r:id="rId3" action="ppaction://hlinksldjump" highlightClick="1"/>
          </p:cNvPr>
          <p:cNvSpPr/>
          <p:nvPr/>
        </p:nvSpPr>
        <p:spPr>
          <a:xfrm>
            <a:off x="8388424" y="260648"/>
            <a:ext cx="594874" cy="5515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0814" y="3140968"/>
            <a:ext cx="4329439" cy="3358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Zaoblený obdélník 8"/>
          <p:cNvSpPr/>
          <p:nvPr/>
        </p:nvSpPr>
        <p:spPr>
          <a:xfrm>
            <a:off x="179512" y="5373216"/>
            <a:ext cx="4392488" cy="1008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3200" dirty="0" smtClean="0">
                <a:solidFill>
                  <a:schemeClr val="tx1"/>
                </a:solidFill>
              </a:rPr>
              <a:t>C: </a:t>
            </a:r>
            <a:r>
              <a:rPr lang="sk-SK" sz="2800" dirty="0" smtClean="0">
                <a:solidFill>
                  <a:schemeClr val="tx1"/>
                </a:solidFill>
              </a:rPr>
              <a:t>košikárstvo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179512" y="2924944"/>
            <a:ext cx="4392488" cy="10801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</a:t>
            </a:r>
            <a:r>
              <a:rPr lang="sk-SK" sz="2800" dirty="0" err="1" smtClean="0">
                <a:solidFill>
                  <a:schemeClr val="tx1"/>
                </a:solidFill>
              </a:rPr>
              <a:t>pletenárstvo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179512" y="4149080"/>
            <a:ext cx="4392488" cy="10081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800" dirty="0" err="1" smtClean="0">
                <a:solidFill>
                  <a:schemeClr val="tx1"/>
                </a:solidFill>
              </a:rPr>
              <a:t>viazačstvo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2520280"/>
          </a:xfrm>
          <a:solidFill>
            <a:srgbClr val="FF3399"/>
          </a:solidFill>
        </p:spPr>
        <p:txBody>
          <a:bodyPr>
            <a:normAutofit fontScale="90000"/>
          </a:bodyPr>
          <a:lstStyle/>
          <a:p>
            <a:pPr marL="2057400"/>
            <a:r>
              <a:rPr lang="sk-SK" dirty="0" smtClean="0"/>
              <a:t>6. KYSUCE: Ktorý z nasledujúcich výrobkov nebol typický pre tradičných drotárov?</a:t>
            </a:r>
            <a:endParaRPr lang="sk-SK" dirty="0"/>
          </a:p>
        </p:txBody>
      </p:sp>
      <p:sp>
        <p:nvSpPr>
          <p:cNvPr id="5" name="Tlačidlo akcie: Domov 4">
            <a:hlinkClick r:id="rId3" action="ppaction://hlinksldjump" highlightClick="1"/>
          </p:cNvPr>
          <p:cNvSpPr/>
          <p:nvPr/>
        </p:nvSpPr>
        <p:spPr>
          <a:xfrm>
            <a:off x="8244408" y="260648"/>
            <a:ext cx="568084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924944"/>
            <a:ext cx="3991372" cy="36957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ok 7" descr="stiahnuť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116632"/>
            <a:ext cx="1345240" cy="1286752"/>
          </a:xfrm>
          <a:prstGeom prst="rect">
            <a:avLst/>
          </a:prstGeom>
        </p:spPr>
      </p:pic>
      <p:pic>
        <p:nvPicPr>
          <p:cNvPr id="9" name="Obrázok 8" descr="676u.drotarstvo_prom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1484784"/>
            <a:ext cx="2572792" cy="1448114"/>
          </a:xfrm>
          <a:prstGeom prst="rect">
            <a:avLst/>
          </a:prstGeom>
        </p:spPr>
      </p:pic>
      <p:sp>
        <p:nvSpPr>
          <p:cNvPr id="10" name="Zaoblený obdélník 8"/>
          <p:cNvSpPr/>
          <p:nvPr/>
        </p:nvSpPr>
        <p:spPr>
          <a:xfrm>
            <a:off x="251520" y="5445224"/>
            <a:ext cx="4392488" cy="1008112"/>
          </a:xfrm>
          <a:prstGeom prst="roundRect">
            <a:avLst/>
          </a:prstGeom>
          <a:solidFill>
            <a:srgbClr val="FF33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3200" dirty="0" smtClean="0">
                <a:solidFill>
                  <a:schemeClr val="tx1"/>
                </a:solidFill>
              </a:rPr>
              <a:t>C: </a:t>
            </a:r>
            <a:r>
              <a:rPr lang="sk-SK" sz="2800" dirty="0" smtClean="0">
                <a:solidFill>
                  <a:schemeClr val="tx1"/>
                </a:solidFill>
              </a:rPr>
              <a:t>pletený bič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251520" y="2996952"/>
            <a:ext cx="4392488" cy="1080120"/>
          </a:xfrm>
          <a:prstGeom prst="roundRect">
            <a:avLst/>
          </a:prstGeom>
          <a:solidFill>
            <a:srgbClr val="FF33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opravený hlinený džbán, naberačky, misy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251520" y="4221088"/>
            <a:ext cx="4392488" cy="1008112"/>
          </a:xfrm>
          <a:prstGeom prst="roundRect">
            <a:avLst/>
          </a:prstGeom>
          <a:solidFill>
            <a:srgbClr val="FF33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hračky a dekorácie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24936" cy="2232248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pPr marL="2514600"/>
            <a:r>
              <a:rPr lang="sk-SK" dirty="0" smtClean="0"/>
              <a:t>7. ZAMAGURIE A ORAVA:        </a:t>
            </a:r>
            <a:br>
              <a:rPr lang="sk-SK" dirty="0" smtClean="0"/>
            </a:br>
            <a:r>
              <a:rPr lang="sk-SK" dirty="0" smtClean="0"/>
              <a:t>Po ktorej rieke sa plavili muži na pltiach do Baltského mora?</a:t>
            </a:r>
            <a:endParaRPr lang="sk-SK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316416" y="188640"/>
            <a:ext cx="568084" cy="4966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" name="Zástupný symbol obsahu 6" descr="splav-mobil-1024x59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476672"/>
            <a:ext cx="2592288" cy="1728192"/>
          </a:xfr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 t="2046"/>
          <a:stretch>
            <a:fillRect/>
          </a:stretch>
        </p:blipFill>
        <p:spPr bwMode="auto">
          <a:xfrm>
            <a:off x="4355976" y="2924944"/>
            <a:ext cx="4386461" cy="3447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aoblený obdélník 8"/>
          <p:cNvSpPr/>
          <p:nvPr/>
        </p:nvSpPr>
        <p:spPr>
          <a:xfrm>
            <a:off x="251520" y="5301208"/>
            <a:ext cx="4392488" cy="1008112"/>
          </a:xfrm>
          <a:prstGeom prst="roundRect">
            <a:avLst/>
          </a:prstGeom>
          <a:solidFill>
            <a:schemeClr val="accent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3200" dirty="0" smtClean="0">
                <a:solidFill>
                  <a:schemeClr val="tx1"/>
                </a:solidFill>
              </a:rPr>
              <a:t>C: </a:t>
            </a:r>
            <a:r>
              <a:rPr lang="sk-SK" sz="2800" dirty="0" smtClean="0">
                <a:solidFill>
                  <a:schemeClr val="tx1"/>
                </a:solidFill>
              </a:rPr>
              <a:t>Dunajec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0"/>
          <p:cNvSpPr/>
          <p:nvPr/>
        </p:nvSpPr>
        <p:spPr>
          <a:xfrm>
            <a:off x="251520" y="2852936"/>
            <a:ext cx="4392488" cy="1080120"/>
          </a:xfrm>
          <a:prstGeom prst="roundRect">
            <a:avLst/>
          </a:prstGeom>
          <a:solidFill>
            <a:schemeClr val="accent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Hron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0" name="Zaoblený obdélník 11"/>
          <p:cNvSpPr/>
          <p:nvPr/>
        </p:nvSpPr>
        <p:spPr>
          <a:xfrm>
            <a:off x="251520" y="4077072"/>
            <a:ext cx="4392488" cy="1008112"/>
          </a:xfrm>
          <a:prstGeom prst="roundRect">
            <a:avLst/>
          </a:prstGeom>
          <a:solidFill>
            <a:schemeClr val="accent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Váh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1944216"/>
          </a:xfrm>
          <a:solidFill>
            <a:srgbClr val="00B050"/>
          </a:solidFill>
        </p:spPr>
        <p:txBody>
          <a:bodyPr>
            <a:noAutofit/>
          </a:bodyPr>
          <a:lstStyle/>
          <a:p>
            <a:pPr marL="2151063"/>
            <a:r>
              <a:rPr lang="sk-SK" sz="3600" dirty="0" smtClean="0"/>
              <a:t>8. GEMER: Čím boli typické </a:t>
            </a:r>
            <a:br>
              <a:rPr lang="sk-SK" sz="3600" dirty="0" smtClean="0"/>
            </a:br>
            <a:r>
              <a:rPr lang="sk-SK" sz="3600" dirty="0" smtClean="0"/>
              <a:t>gemerské banícke guľky? Základ tvorilo zemiakové cesto a...</a:t>
            </a:r>
            <a:endParaRPr lang="sk-SK" sz="3600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388424" y="188640"/>
            <a:ext cx="424068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492896"/>
            <a:ext cx="4416272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aoblený obdélník 8"/>
          <p:cNvSpPr/>
          <p:nvPr/>
        </p:nvSpPr>
        <p:spPr>
          <a:xfrm>
            <a:off x="179512" y="3645024"/>
            <a:ext cx="4392488" cy="1368152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000" dirty="0" smtClean="0">
                <a:solidFill>
                  <a:schemeClr val="tx1"/>
                </a:solidFill>
              </a:rPr>
              <a:t>Boli plnené slaninou, mäsom i prázdne, poliate oškvarkami, prípadne s kapustou. Jedlo síce chudobnejšie, ale muselo to chlapov zasýtiť. 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0"/>
          <p:cNvSpPr/>
          <p:nvPr/>
        </p:nvSpPr>
        <p:spPr>
          <a:xfrm>
            <a:off x="179512" y="2420888"/>
            <a:ext cx="4392488" cy="108012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</a:t>
            </a:r>
            <a:r>
              <a:rPr lang="sk-SK" sz="2000" dirty="0" smtClean="0">
                <a:solidFill>
                  <a:schemeClr val="tx1"/>
                </a:solidFill>
              </a:rPr>
              <a:t>Boli sladké a plnené lekvárom. Chlapi si ich dávali ako dezert po jedle.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0" name="Zaoblený obdélník 11"/>
          <p:cNvSpPr/>
          <p:nvPr/>
        </p:nvSpPr>
        <p:spPr>
          <a:xfrm>
            <a:off x="179512" y="5157192"/>
            <a:ext cx="4392488" cy="1296144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</a:t>
            </a:r>
            <a:r>
              <a:rPr lang="sk-SK" sz="2000" dirty="0" smtClean="0">
                <a:solidFill>
                  <a:schemeClr val="tx1"/>
                </a:solidFill>
              </a:rPr>
              <a:t>Boli pečené v peci alebo pahrebe. Baníci si ich piekli počas prestávky.</a:t>
            </a:r>
            <a:endParaRPr lang="sk-SK" sz="2800" dirty="0">
              <a:solidFill>
                <a:schemeClr val="tx1"/>
              </a:solidFill>
            </a:endParaRPr>
          </a:p>
        </p:txBody>
      </p:sp>
      <p:pic>
        <p:nvPicPr>
          <p:cNvPr id="11" name="Obrázok 10" descr="15320671060zemiakove-gulky-slane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60648"/>
            <a:ext cx="2304256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216024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marL="2597150"/>
            <a:r>
              <a:rPr lang="sk-SK" dirty="0" smtClean="0"/>
              <a:t>9. HONT: Ako sa </a:t>
            </a:r>
            <a:br>
              <a:rPr lang="sk-SK" dirty="0" smtClean="0"/>
            </a:br>
            <a:r>
              <a:rPr lang="sk-SK" dirty="0" smtClean="0"/>
              <a:t>volajú bábiky vyrábané </a:t>
            </a:r>
            <a:br>
              <a:rPr lang="sk-SK" dirty="0" smtClean="0"/>
            </a:br>
            <a:r>
              <a:rPr lang="sk-SK" dirty="0" smtClean="0"/>
              <a:t>z kukuričného lístia?</a:t>
            </a:r>
            <a:endParaRPr lang="sk-SK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028384" y="260648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564904"/>
            <a:ext cx="4414521" cy="3809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ok 6" descr="273872359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32656"/>
            <a:ext cx="1944216" cy="1944216"/>
          </a:xfrm>
          <a:prstGeom prst="rect">
            <a:avLst/>
          </a:prstGeom>
        </p:spPr>
      </p:pic>
      <p:sp>
        <p:nvSpPr>
          <p:cNvPr id="8" name="Zaoblený obdélník 8"/>
          <p:cNvSpPr/>
          <p:nvPr/>
        </p:nvSpPr>
        <p:spPr>
          <a:xfrm>
            <a:off x="251520" y="2636912"/>
            <a:ext cx="4392488" cy="100811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3200" dirty="0" smtClean="0">
                <a:solidFill>
                  <a:schemeClr val="tx1"/>
                </a:solidFill>
              </a:rPr>
              <a:t>A: </a:t>
            </a:r>
            <a:r>
              <a:rPr lang="sk-SK" sz="2800" dirty="0" err="1" smtClean="0">
                <a:solidFill>
                  <a:schemeClr val="tx1"/>
                </a:solidFill>
              </a:rPr>
              <a:t>šúpolienky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0"/>
          <p:cNvSpPr/>
          <p:nvPr/>
        </p:nvSpPr>
        <p:spPr>
          <a:xfrm>
            <a:off x="251520" y="5301208"/>
            <a:ext cx="4392488" cy="10801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</a:t>
            </a:r>
            <a:r>
              <a:rPr lang="sk-SK" sz="2800" dirty="0" err="1" smtClean="0">
                <a:solidFill>
                  <a:schemeClr val="tx1"/>
                </a:solidFill>
              </a:rPr>
              <a:t>šupinulky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0" name="Zaoblený obdélník 11"/>
          <p:cNvSpPr/>
          <p:nvPr/>
        </p:nvSpPr>
        <p:spPr>
          <a:xfrm>
            <a:off x="251520" y="3933056"/>
            <a:ext cx="4392488" cy="100811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800" dirty="0" err="1" smtClean="0">
                <a:solidFill>
                  <a:schemeClr val="tx1"/>
                </a:solidFill>
              </a:rPr>
              <a:t>šuľkanky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208823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marL="2690813"/>
            <a:r>
              <a:rPr lang="sk-SK" dirty="0" smtClean="0"/>
              <a:t>10. DETVA – na čo sa nepoužívala detvianska valaška?</a:t>
            </a:r>
            <a:endParaRPr lang="sk-SK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316416" y="260648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Zástupný symbol obsahu 7" descr="valaska-detska-37-cm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120356" y="2133600"/>
            <a:ext cx="4525963" cy="4525963"/>
          </a:xfrm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420888"/>
            <a:ext cx="4821822" cy="4224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ok 8" descr="valaska-detska-37-c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32656"/>
            <a:ext cx="1700808" cy="1700808"/>
          </a:xfrm>
          <a:prstGeom prst="rect">
            <a:avLst/>
          </a:prstGeom>
        </p:spPr>
      </p:pic>
      <p:sp>
        <p:nvSpPr>
          <p:cNvPr id="10" name="Zaoblený obdélník 8"/>
          <p:cNvSpPr/>
          <p:nvPr/>
        </p:nvSpPr>
        <p:spPr>
          <a:xfrm>
            <a:off x="251520" y="4005064"/>
            <a:ext cx="4392488" cy="1008112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400" dirty="0" smtClean="0">
                <a:solidFill>
                  <a:schemeClr val="tx1"/>
                </a:solidFill>
              </a:rPr>
              <a:t>Ako kuchynská pomôcka na krájanie chleba</a:t>
            </a:r>
            <a:r>
              <a:rPr lang="sk-SK" sz="3200" dirty="0" smtClean="0">
                <a:solidFill>
                  <a:schemeClr val="tx1"/>
                </a:solidFill>
              </a:rPr>
              <a:t> 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1" name="Zaoblený obdélník 10"/>
          <p:cNvSpPr/>
          <p:nvPr/>
        </p:nvSpPr>
        <p:spPr>
          <a:xfrm>
            <a:off x="251520" y="2636912"/>
            <a:ext cx="4392488" cy="1080120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</a:t>
            </a:r>
            <a:r>
              <a:rPr lang="sk-SK" sz="2400" dirty="0" smtClean="0">
                <a:solidFill>
                  <a:schemeClr val="tx1"/>
                </a:solidFill>
              </a:rPr>
              <a:t>Ako ozdoba k slávnostnému kroju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251520" y="5301208"/>
            <a:ext cx="4392488" cy="1008112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</a:t>
            </a:r>
            <a:r>
              <a:rPr lang="sk-SK" sz="2400" dirty="0" smtClean="0">
                <a:solidFill>
                  <a:schemeClr val="tx1"/>
                </a:solidFill>
              </a:rPr>
              <a:t>ako pracovný nástroj pri pasení oviec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2016224"/>
          </a:xfrm>
          <a:solidFill>
            <a:srgbClr val="DC9572"/>
          </a:solidFill>
        </p:spPr>
        <p:txBody>
          <a:bodyPr>
            <a:noAutofit/>
          </a:bodyPr>
          <a:lstStyle/>
          <a:p>
            <a:r>
              <a:rPr lang="sk-SK" sz="3200" dirty="0" smtClean="0"/>
              <a:t>11. SPIŠ: Niektoré nárečové slová majú </a:t>
            </a:r>
            <a:br>
              <a:rPr lang="sk-SK" sz="3200" dirty="0" smtClean="0"/>
            </a:br>
            <a:r>
              <a:rPr lang="sk-SK" sz="3200" dirty="0" smtClean="0"/>
              <a:t>v susedných regiónoch malé rozdiely, napr.  </a:t>
            </a:r>
            <a:r>
              <a:rPr lang="sk-SK" sz="3200" dirty="0" err="1" smtClean="0"/>
              <a:t>džveredlo</a:t>
            </a:r>
            <a:r>
              <a:rPr lang="sk-SK" sz="3200" dirty="0" smtClean="0"/>
              <a:t> (Šariš/Zemplín), </a:t>
            </a:r>
            <a:r>
              <a:rPr lang="sk-SK" sz="3200" dirty="0" err="1" smtClean="0"/>
              <a:t>džviredlo</a:t>
            </a:r>
            <a:r>
              <a:rPr lang="sk-SK" sz="3200" dirty="0" smtClean="0"/>
              <a:t> (Spiš), </a:t>
            </a:r>
            <a:r>
              <a:rPr lang="sk-SK" sz="3200" dirty="0" err="1" smtClean="0"/>
              <a:t>džviradlo</a:t>
            </a:r>
            <a:r>
              <a:rPr lang="sk-SK" sz="3200" dirty="0" smtClean="0"/>
              <a:t> (Šariš) – čo opisujú tieto slová?</a:t>
            </a:r>
            <a:endParaRPr lang="sk-SK" sz="3200" dirty="0"/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100392" y="332656"/>
            <a:ext cx="712100" cy="71267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492896"/>
            <a:ext cx="4161142" cy="3973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Zaoblený obdélník 8"/>
          <p:cNvSpPr/>
          <p:nvPr/>
        </p:nvSpPr>
        <p:spPr>
          <a:xfrm>
            <a:off x="251520" y="4005064"/>
            <a:ext cx="4392488" cy="1008112"/>
          </a:xfrm>
          <a:prstGeom prst="roundRect">
            <a:avLst/>
          </a:prstGeom>
          <a:solidFill>
            <a:srgbClr val="DC957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</a:t>
            </a:r>
            <a:r>
              <a:rPr lang="sk-SK" sz="3200" dirty="0" smtClean="0">
                <a:solidFill>
                  <a:schemeClr val="tx1"/>
                </a:solidFill>
              </a:rPr>
              <a:t>: </a:t>
            </a:r>
            <a:r>
              <a:rPr lang="sk-SK" sz="2400" dirty="0" smtClean="0">
                <a:solidFill>
                  <a:schemeClr val="tx1"/>
                </a:solidFill>
              </a:rPr>
              <a:t>zrkadlo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251520" y="2636912"/>
            <a:ext cx="4392488" cy="1080120"/>
          </a:xfrm>
          <a:prstGeom prst="roundRect">
            <a:avLst/>
          </a:prstGeom>
          <a:solidFill>
            <a:srgbClr val="DC957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</a:t>
            </a:r>
            <a:r>
              <a:rPr lang="sk-SK" sz="2400" dirty="0" err="1" smtClean="0">
                <a:solidFill>
                  <a:schemeClr val="tx1"/>
                </a:solidFill>
              </a:rPr>
              <a:t>krmidlo</a:t>
            </a:r>
            <a:r>
              <a:rPr lang="sk-SK" sz="2400" dirty="0" smtClean="0">
                <a:solidFill>
                  <a:schemeClr val="tx1"/>
                </a:solidFill>
              </a:rPr>
              <a:t> pre zvieratá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251520" y="5301208"/>
            <a:ext cx="4392488" cy="1008112"/>
          </a:xfrm>
          <a:prstGeom prst="roundRect">
            <a:avLst/>
          </a:prstGeom>
          <a:solidFill>
            <a:srgbClr val="DC957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400" dirty="0" smtClean="0">
                <a:solidFill>
                  <a:schemeClr val="tx1"/>
                </a:solidFill>
              </a:rPr>
              <a:t>hrebeň na zvieraciu srsť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24936" cy="223224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sk-SK" sz="3200" dirty="0" smtClean="0"/>
              <a:t>12. ZEMPLÍN: Ktoré postavy sa spomínajú </a:t>
            </a:r>
            <a:br>
              <a:rPr lang="sk-SK" sz="3200" dirty="0" smtClean="0"/>
            </a:br>
            <a:r>
              <a:rPr lang="sk-SK" sz="3200" dirty="0" smtClean="0"/>
              <a:t>v piesni  </a:t>
            </a:r>
            <a:r>
              <a:rPr lang="sk-SK" sz="3200" i="1" dirty="0" smtClean="0"/>
              <a:t>A </a:t>
            </a:r>
            <a:r>
              <a:rPr lang="sk-SK" sz="3200" i="1" dirty="0" err="1" smtClean="0"/>
              <a:t>dze</a:t>
            </a:r>
            <a:r>
              <a:rPr lang="sk-SK" sz="3200" i="1" dirty="0" smtClean="0"/>
              <a:t> </a:t>
            </a:r>
            <a:r>
              <a:rPr lang="sk-SK" sz="3200" i="1" dirty="0" err="1" smtClean="0"/>
              <a:t>idzeš</a:t>
            </a:r>
            <a:r>
              <a:rPr lang="sk-SK" sz="3200" i="1" dirty="0" smtClean="0"/>
              <a:t>...</a:t>
            </a:r>
            <a:r>
              <a:rPr lang="sk-SK" sz="3200" dirty="0" smtClean="0"/>
              <a:t/>
            </a:r>
            <a:br>
              <a:rPr lang="sk-SK" sz="3200" dirty="0" smtClean="0"/>
            </a:br>
            <a:r>
              <a:rPr lang="sk-SK" sz="3200" dirty="0" smtClean="0">
                <a:solidFill>
                  <a:srgbClr val="FFFF00"/>
                </a:solidFill>
              </a:rPr>
              <a:t>Zaspievajte si pieseň.</a:t>
            </a:r>
            <a:endParaRPr lang="sk-SK" sz="3200" dirty="0">
              <a:solidFill>
                <a:srgbClr val="FFFF00"/>
              </a:solidFill>
            </a:endParaRPr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244408" y="332656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852936"/>
            <a:ext cx="3617615" cy="3708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Zaoblený obdélník 8"/>
          <p:cNvSpPr/>
          <p:nvPr/>
        </p:nvSpPr>
        <p:spPr>
          <a:xfrm>
            <a:off x="539552" y="4077072"/>
            <a:ext cx="4392488" cy="1008112"/>
          </a:xfrm>
          <a:prstGeom prst="roundRect">
            <a:avLst/>
          </a:prstGeom>
          <a:solidFill>
            <a:srgbClr val="DC957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</a:t>
            </a:r>
            <a:r>
              <a:rPr lang="sk-SK" sz="3200" dirty="0" smtClean="0">
                <a:solidFill>
                  <a:schemeClr val="tx1"/>
                </a:solidFill>
              </a:rPr>
              <a:t>: </a:t>
            </a:r>
            <a:r>
              <a:rPr lang="sk-SK" sz="2400" dirty="0" err="1" smtClean="0">
                <a:solidFill>
                  <a:schemeClr val="tx1"/>
                </a:solidFill>
              </a:rPr>
              <a:t>Heľenko</a:t>
            </a:r>
            <a:r>
              <a:rPr lang="sk-SK" sz="2400" dirty="0" smtClean="0">
                <a:solidFill>
                  <a:schemeClr val="tx1"/>
                </a:solidFill>
              </a:rPr>
              <a:t>, </a:t>
            </a:r>
            <a:r>
              <a:rPr lang="sk-SK" sz="2400" dirty="0" err="1" smtClean="0">
                <a:solidFill>
                  <a:schemeClr val="tx1"/>
                </a:solidFill>
              </a:rPr>
              <a:t>Jaňičku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539552" y="2708920"/>
            <a:ext cx="4392488" cy="1080120"/>
          </a:xfrm>
          <a:prstGeom prst="roundRect">
            <a:avLst/>
          </a:prstGeom>
          <a:solidFill>
            <a:srgbClr val="DC957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</a:t>
            </a:r>
            <a:r>
              <a:rPr lang="sk-SK" sz="2400" dirty="0" err="1" smtClean="0">
                <a:solidFill>
                  <a:schemeClr val="tx1"/>
                </a:solidFill>
              </a:rPr>
              <a:t>Haničko</a:t>
            </a:r>
            <a:r>
              <a:rPr lang="sk-SK" sz="2400" dirty="0" smtClean="0">
                <a:solidFill>
                  <a:schemeClr val="tx1"/>
                </a:solidFill>
              </a:rPr>
              <a:t>, </a:t>
            </a:r>
            <a:r>
              <a:rPr lang="sk-SK" sz="2400" dirty="0" err="1" smtClean="0">
                <a:solidFill>
                  <a:schemeClr val="tx1"/>
                </a:solidFill>
              </a:rPr>
              <a:t>Juričku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539552" y="5373216"/>
            <a:ext cx="4392488" cy="1008112"/>
          </a:xfrm>
          <a:prstGeom prst="roundRect">
            <a:avLst/>
          </a:prstGeom>
          <a:solidFill>
            <a:srgbClr val="DC957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400" dirty="0" err="1" smtClean="0">
                <a:solidFill>
                  <a:schemeClr val="tx1"/>
                </a:solidFill>
              </a:rPr>
              <a:t>Marienko</a:t>
            </a:r>
            <a:r>
              <a:rPr lang="sk-SK" sz="2400" dirty="0" smtClean="0">
                <a:solidFill>
                  <a:schemeClr val="tx1"/>
                </a:solidFill>
              </a:rPr>
              <a:t>, Miško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24936" cy="22322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3138488"/>
            <a:r>
              <a:rPr lang="sk-SK" sz="2000" dirty="0" smtClean="0"/>
              <a:t>13. TEKOV: Polievacie vzory, ako ich vidíš</a:t>
            </a:r>
            <a:br>
              <a:rPr lang="sk-SK" sz="2000" dirty="0" smtClean="0"/>
            </a:br>
            <a:r>
              <a:rPr lang="sk-SK" sz="2000" dirty="0" smtClean="0"/>
              <a:t> na obrázku, sú tradičné </a:t>
            </a:r>
            <a:r>
              <a:rPr lang="sk-SK" sz="2000" b="1" dirty="0" smtClean="0"/>
              <a:t>dekoratívne kresby</a:t>
            </a:r>
            <a:r>
              <a:rPr lang="sk-SK" sz="2000" dirty="0" smtClean="0"/>
              <a:t>, ktoré sa kreslili </a:t>
            </a:r>
            <a:r>
              <a:rPr lang="sk-SK" sz="2000" b="1" dirty="0" smtClean="0"/>
              <a:t>vodou alebo kriedou</a:t>
            </a:r>
            <a:r>
              <a:rPr lang="sk-SK" sz="2000" dirty="0" smtClean="0"/>
              <a:t> na zem – najmä počas sviatkov a slávností. Mali estetickú a ochranno-rituálnu funkciu.</a:t>
            </a:r>
            <a:br>
              <a:rPr lang="sk-SK" sz="2000" dirty="0" smtClean="0"/>
            </a:br>
            <a:r>
              <a:rPr lang="sk-SK" sz="2000" b="1" dirty="0" smtClean="0">
                <a:solidFill>
                  <a:srgbClr val="FFFF00"/>
                </a:solidFill>
              </a:rPr>
              <a:t>Nakresli si vzory do zošita</a:t>
            </a:r>
            <a:r>
              <a:rPr lang="sk-SK" sz="2000" dirty="0" smtClean="0">
                <a:solidFill>
                  <a:srgbClr val="FFFF00"/>
                </a:solidFill>
              </a:rPr>
              <a:t>.</a:t>
            </a:r>
            <a:endParaRPr lang="sk-SK" sz="2000" dirty="0">
              <a:solidFill>
                <a:srgbClr val="FFFF00"/>
              </a:solidFill>
            </a:endParaRPr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388424" y="332656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9713" r="7728"/>
          <a:stretch>
            <a:fillRect/>
          </a:stretch>
        </p:blipFill>
        <p:spPr bwMode="auto">
          <a:xfrm>
            <a:off x="5220072" y="2852936"/>
            <a:ext cx="3671237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48680"/>
            <a:ext cx="3189012" cy="165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/>
          <a:srcRect r="34727"/>
          <a:stretch>
            <a:fillRect/>
          </a:stretch>
        </p:blipFill>
        <p:spPr bwMode="auto">
          <a:xfrm>
            <a:off x="467544" y="2852936"/>
            <a:ext cx="4248472" cy="370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24936" cy="2232248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sk-SK" sz="2400" dirty="0" smtClean="0"/>
              <a:t>14. BRATISLAVA - Vajnory: Pozri si video (do 1:35) </a:t>
            </a:r>
            <a:br>
              <a:rPr lang="sk-SK" sz="2400" dirty="0" smtClean="0"/>
            </a:br>
            <a:r>
              <a:rPr lang="sk-SK" sz="2400" dirty="0" smtClean="0"/>
              <a:t> </a:t>
            </a:r>
            <a:r>
              <a:rPr lang="sk-SK" sz="2400" dirty="0" smtClean="0">
                <a:hlinkClick r:id="rId2"/>
              </a:rPr>
              <a:t>https://www.youtube.com/watch?v=hpiNk9kUFsw</a:t>
            </a:r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 smtClean="0"/>
              <a:t>Vajnory sú známe najmä vinárstvom, vinohradníctvom a krásnymi ornamentmi, maľbami, výšivkami. </a:t>
            </a:r>
            <a:br>
              <a:rPr lang="sk-SK" sz="2400" dirty="0" smtClean="0"/>
            </a:br>
            <a:r>
              <a:rPr lang="sk-SK" sz="2400" dirty="0" smtClean="0"/>
              <a:t> Ktorý z týchto prvkov je typickým vizuálnym znakom vajnorskej ľudovej kultúry?</a:t>
            </a:r>
            <a:endParaRPr lang="sk-SK" sz="2800" dirty="0">
              <a:solidFill>
                <a:srgbClr val="FFFF00"/>
              </a:solidFill>
            </a:endParaRPr>
          </a:p>
        </p:txBody>
      </p:sp>
      <p:sp>
        <p:nvSpPr>
          <p:cNvPr id="5" name="Tlačidlo akcie: Domov 4">
            <a:hlinkClick r:id="rId3" action="ppaction://hlinksldjump" highlightClick="1"/>
          </p:cNvPr>
          <p:cNvSpPr/>
          <p:nvPr/>
        </p:nvSpPr>
        <p:spPr>
          <a:xfrm>
            <a:off x="8244408" y="332656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Zaoblený obdélník 8"/>
          <p:cNvSpPr/>
          <p:nvPr/>
        </p:nvSpPr>
        <p:spPr>
          <a:xfrm>
            <a:off x="323528" y="5157192"/>
            <a:ext cx="4392488" cy="1008112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</a:t>
            </a:r>
            <a:r>
              <a:rPr lang="sk-SK" sz="3200" dirty="0" smtClean="0">
                <a:solidFill>
                  <a:schemeClr val="tx1"/>
                </a:solidFill>
              </a:rPr>
              <a:t>: </a:t>
            </a:r>
            <a:r>
              <a:rPr lang="sk-SK" sz="2400" dirty="0" smtClean="0">
                <a:solidFill>
                  <a:schemeClr val="tx1"/>
                </a:solidFill>
              </a:rPr>
              <a:t>Farebné kvetinové ornamenty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323528" y="2708920"/>
            <a:ext cx="4392488" cy="1080120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A: </a:t>
            </a:r>
            <a:r>
              <a:rPr lang="sk-SK" sz="2400" dirty="0" smtClean="0">
                <a:solidFill>
                  <a:schemeClr val="tx1"/>
                </a:solidFill>
              </a:rPr>
              <a:t>Modrotlačové vzory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323528" y="3933056"/>
            <a:ext cx="4392488" cy="1008112"/>
          </a:xfrm>
          <a:prstGeom prst="round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400" dirty="0" smtClean="0">
                <a:solidFill>
                  <a:schemeClr val="tx1"/>
                </a:solidFill>
              </a:rPr>
              <a:t>Geometrické jednofarebné motívy</a:t>
            </a:r>
            <a:endParaRPr lang="sk-SK" sz="2800" dirty="0">
              <a:solidFill>
                <a:schemeClr val="tx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780928"/>
            <a:ext cx="4081971" cy="35154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2736304" cy="2232248"/>
          </a:xfrm>
          <a:solidFill>
            <a:srgbClr val="FFF6A3"/>
          </a:solidFill>
        </p:spPr>
        <p:txBody>
          <a:bodyPr>
            <a:normAutofit/>
          </a:bodyPr>
          <a:lstStyle/>
          <a:p>
            <a:r>
              <a:rPr lang="sk-SK" sz="2800" dirty="0" smtClean="0"/>
              <a:t>14. BONUS:</a:t>
            </a:r>
            <a:br>
              <a:rPr lang="sk-SK" sz="2800" dirty="0" smtClean="0"/>
            </a:br>
            <a:r>
              <a:rPr lang="sk-SK" sz="2800" dirty="0" smtClean="0"/>
              <a:t> </a:t>
            </a:r>
            <a:r>
              <a:rPr lang="ru-RU" sz="2800" dirty="0" smtClean="0"/>
              <a:t>Що то є за дім,</a:t>
            </a:r>
            <a:br>
              <a:rPr lang="ru-RU" sz="2800" dirty="0" smtClean="0"/>
            </a:br>
            <a:r>
              <a:rPr lang="ru-RU" sz="2800" dirty="0" smtClean="0"/>
              <a:t>де нема дверей,</a:t>
            </a:r>
            <a:br>
              <a:rPr lang="ru-RU" sz="2800" dirty="0" smtClean="0"/>
            </a:br>
            <a:r>
              <a:rPr lang="ru-RU" sz="2800" dirty="0" smtClean="0"/>
              <a:t>і нема вікон,</a:t>
            </a:r>
            <a:br>
              <a:rPr lang="ru-RU" sz="2800" dirty="0" smtClean="0"/>
            </a:br>
            <a:r>
              <a:rPr lang="ru-RU" sz="2800" dirty="0" smtClean="0"/>
              <a:t>а є світло і тінь?</a:t>
            </a:r>
            <a:endParaRPr lang="sk-SK" sz="2800" dirty="0">
              <a:solidFill>
                <a:srgbClr val="FFFF00"/>
              </a:solidFill>
            </a:endParaRPr>
          </a:p>
        </p:txBody>
      </p:sp>
      <p:sp>
        <p:nvSpPr>
          <p:cNvPr id="5" name="Tlačidlo akcie: Domov 4">
            <a:hlinkClick r:id="rId2" action="ppaction://hlinksldjump" highlightClick="1"/>
          </p:cNvPr>
          <p:cNvSpPr/>
          <p:nvPr/>
        </p:nvSpPr>
        <p:spPr>
          <a:xfrm>
            <a:off x="8316416" y="332656"/>
            <a:ext cx="568084" cy="56865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Zaoblený obdélník 8"/>
          <p:cNvSpPr/>
          <p:nvPr/>
        </p:nvSpPr>
        <p:spPr>
          <a:xfrm>
            <a:off x="539552" y="2780928"/>
            <a:ext cx="4392488" cy="1008112"/>
          </a:xfrm>
          <a:prstGeom prst="roundRect">
            <a:avLst/>
          </a:prstGeom>
          <a:solidFill>
            <a:srgbClr val="FFF6A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A</a:t>
            </a:r>
            <a:r>
              <a:rPr lang="sk-SK" sz="3200" dirty="0" smtClean="0">
                <a:solidFill>
                  <a:schemeClr val="tx1"/>
                </a:solidFill>
              </a:rPr>
              <a:t>: </a:t>
            </a:r>
            <a:r>
              <a:rPr lang="sk-SK" sz="2400" dirty="0" smtClean="0">
                <a:solidFill>
                  <a:schemeClr val="tx1"/>
                </a:solidFill>
              </a:rPr>
              <a:t>je to hádanka v rusínskom jazyku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8" name="Zaoblený obdélník 10"/>
          <p:cNvSpPr/>
          <p:nvPr/>
        </p:nvSpPr>
        <p:spPr>
          <a:xfrm>
            <a:off x="539552" y="4005064"/>
            <a:ext cx="4392488" cy="1080120"/>
          </a:xfrm>
          <a:prstGeom prst="roundRect">
            <a:avLst/>
          </a:prstGeom>
          <a:solidFill>
            <a:srgbClr val="FFF6A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B: </a:t>
            </a:r>
            <a:r>
              <a:rPr lang="sk-SK" sz="2400" dirty="0" smtClean="0">
                <a:solidFill>
                  <a:schemeClr val="tx1"/>
                </a:solidFill>
              </a:rPr>
              <a:t>je to </a:t>
            </a:r>
            <a:r>
              <a:rPr lang="sk-SK" sz="2400" dirty="0" err="1" smtClean="0">
                <a:solidFill>
                  <a:schemeClr val="tx1"/>
                </a:solidFill>
              </a:rPr>
              <a:t>vyčítanka</a:t>
            </a:r>
            <a:r>
              <a:rPr lang="sk-SK" sz="2400" dirty="0" smtClean="0">
                <a:solidFill>
                  <a:schemeClr val="tx1"/>
                </a:solidFill>
              </a:rPr>
              <a:t> v ukrajinčine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9" name="Zaoblený obdélník 11"/>
          <p:cNvSpPr/>
          <p:nvPr/>
        </p:nvSpPr>
        <p:spPr>
          <a:xfrm>
            <a:off x="539552" y="5373216"/>
            <a:ext cx="4392488" cy="1008112"/>
          </a:xfrm>
          <a:prstGeom prst="roundRect">
            <a:avLst/>
          </a:prstGeom>
          <a:solidFill>
            <a:srgbClr val="FFF6A3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 smtClean="0">
                <a:solidFill>
                  <a:schemeClr val="tx1"/>
                </a:solidFill>
              </a:rPr>
              <a:t>C: </a:t>
            </a:r>
            <a:r>
              <a:rPr lang="sk-SK" sz="2400" dirty="0" smtClean="0">
                <a:solidFill>
                  <a:schemeClr val="tx1"/>
                </a:solidFill>
              </a:rPr>
              <a:t>je to hádanka v goralskom nárečí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10" name="Nadpis 1"/>
          <p:cNvSpPr txBox="1">
            <a:spLocks/>
          </p:cNvSpPr>
          <p:nvPr/>
        </p:nvSpPr>
        <p:spPr>
          <a:xfrm>
            <a:off x="3347864" y="332656"/>
            <a:ext cx="2448272" cy="2232248"/>
          </a:xfrm>
          <a:prstGeom prst="rect">
            <a:avLst/>
          </a:prstGeom>
          <a:solidFill>
            <a:srgbClr val="FFF6A3"/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pl-PL" sz="2800" dirty="0" smtClean="0"/>
              <a:t>Sčo to je za dim,</a:t>
            </a:r>
            <a:br>
              <a:rPr lang="pl-PL" sz="2800" dirty="0" smtClean="0"/>
            </a:br>
            <a:r>
              <a:rPr lang="pl-PL" sz="2800" dirty="0" smtClean="0"/>
              <a:t>de nema dverej,</a:t>
            </a:r>
            <a:br>
              <a:rPr lang="pl-PL" sz="2800" dirty="0" smtClean="0"/>
            </a:br>
            <a:r>
              <a:rPr lang="pl-PL" sz="2800" dirty="0" smtClean="0"/>
              <a:t>i nema vikón,</a:t>
            </a:r>
            <a:br>
              <a:rPr lang="pl-PL" sz="2800" dirty="0" smtClean="0"/>
            </a:br>
            <a:r>
              <a:rPr lang="pl-PL" sz="2800" dirty="0" smtClean="0"/>
              <a:t>a je svitlo i tin'?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Nadpis 1"/>
          <p:cNvSpPr txBox="1">
            <a:spLocks/>
          </p:cNvSpPr>
          <p:nvPr/>
        </p:nvSpPr>
        <p:spPr>
          <a:xfrm>
            <a:off x="5940152" y="332656"/>
            <a:ext cx="2448272" cy="2232248"/>
          </a:xfrm>
          <a:prstGeom prst="rect">
            <a:avLst/>
          </a:prstGeom>
          <a:solidFill>
            <a:srgbClr val="FFF6A3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 algn="ctr">
              <a:spcBef>
                <a:spcPct val="0"/>
              </a:spcBef>
            </a:pPr>
            <a:r>
              <a:rPr lang="pl-PL" sz="2800" dirty="0" smtClean="0"/>
              <a:t>Čo je to za dom,</a:t>
            </a:r>
            <a:br>
              <a:rPr lang="pl-PL" sz="2800" dirty="0" smtClean="0"/>
            </a:br>
            <a:r>
              <a:rPr lang="pl-PL" sz="2800" dirty="0" smtClean="0"/>
              <a:t>kde nie sú dvere,</a:t>
            </a:r>
            <a:br>
              <a:rPr lang="pl-PL" sz="2800" dirty="0" smtClean="0"/>
            </a:br>
            <a:r>
              <a:rPr lang="pl-PL" sz="2800" dirty="0" smtClean="0"/>
              <a:t>ani okná,</a:t>
            </a:r>
            <a:br>
              <a:rPr lang="pl-PL" sz="2800" dirty="0" smtClean="0"/>
            </a:br>
            <a:r>
              <a:rPr lang="pl-PL" sz="2800" dirty="0" smtClean="0"/>
              <a:t>ale je tam svetlo a tieň?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Obrázok 11" descr="kids_riddle_music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AFBF6"/>
              </a:clrFrom>
              <a:clrTo>
                <a:srgbClr val="FAFBF6">
                  <a:alpha val="0"/>
                </a:srgbClr>
              </a:clrTo>
            </a:clrChange>
          </a:blip>
          <a:srcRect l="17171" r="10709" b="5000"/>
          <a:stretch>
            <a:fillRect/>
          </a:stretch>
        </p:blipFill>
        <p:spPr>
          <a:xfrm>
            <a:off x="5652120" y="2708920"/>
            <a:ext cx="3024336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sk-SK" dirty="0" smtClean="0"/>
              <a:t>*zdroje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sk-SK" dirty="0" smtClean="0"/>
              <a:t>* nárečový slovník dostupný </a:t>
            </a:r>
            <a:r>
              <a:rPr lang="sk-SK" dirty="0" err="1" smtClean="0"/>
              <a:t>online</a:t>
            </a:r>
            <a:endParaRPr lang="sk-SK" dirty="0" smtClean="0"/>
          </a:p>
          <a:p>
            <a:pPr algn="just"/>
            <a:r>
              <a:rPr lang="sk-SK" dirty="0" smtClean="0"/>
              <a:t>* „Huncút v regióne“ je séria edukačných pracovných zošitov vydávaných </a:t>
            </a:r>
            <a:r>
              <a:rPr lang="sk-SK" dirty="0" err="1" smtClean="0"/>
              <a:t>ÚĽUV-om</a:t>
            </a:r>
            <a:r>
              <a:rPr lang="sk-SK" dirty="0" smtClean="0"/>
              <a:t> (Ústredie ľudovej umeleckej výroby), ktoré sú určené na zoznámenie malých detí s tradičnou ľudovou kultúrou rôznych slovenských regiónov. Tieto pracovné zošity využívajú zábavný a vzdelávací prístup, často zobrazujú tradičné predmety a vzory, aby pomohli deťom spoznať jedinečné charakteristiky daného regiónu.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15730"/>
            <a:ext cx="6858000" cy="682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9780</TotalTime>
  <Words>603</Words>
  <Application>Microsoft Office PowerPoint</Application>
  <PresentationFormat>Prezentácia na obrazovke (4:3)</PresentationFormat>
  <Paragraphs>92</Paragraphs>
  <Slides>26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27" baseType="lpstr">
      <vt:lpstr>Motív Office</vt:lpstr>
      <vt:lpstr>Folklórne regióny Slovenska</vt:lpstr>
      <vt:lpstr>Otázka</vt:lpstr>
      <vt:lpstr>DO ZOŠITA</vt:lpstr>
      <vt:lpstr>Regióny sa líšia napr. výšivkami...</vt:lpstr>
      <vt:lpstr>... nárečiami .....</vt:lpstr>
      <vt:lpstr>..ale aj krojmi...</vt:lpstr>
      <vt:lpstr>Poznáš kroj zo svojej obce? Ja áno. Kroj z Bežoviec: </vt:lpstr>
      <vt:lpstr>Folklórne regióny</vt:lpstr>
      <vt:lpstr>Snímka 9</vt:lpstr>
      <vt:lpstr> 1. MYJAVA: Pozrite si video. https://www.youtube.com/watch?v=u-nyerl5F-I Ako sa volá tanec, ktorý sme videli? </vt:lpstr>
      <vt:lpstr>2. HORNÉ POVAŽIE: V ktorej  obci môžeme nájsť takéto špeciálne ornamenty namaľované na domoch? </vt:lpstr>
      <vt:lpstr>3. LIPTOV: Črpáky (na obrázku) sa používali na:</vt:lpstr>
      <vt:lpstr>4. ŠARIŠ: Pozrite si video:  https://www.youtube.com/watch?v=04l8LyYyHUo  Ktorý prvok je výrazný pre tanec „Marhaňska“ typický zo Šariša?  Praktická úloha: skúste si marhaňskú v triede v kruhu. (stačí kráčanie v kruhu do rytmu)</vt:lpstr>
      <vt:lpstr>5. PONITRIE: Pozrite si kúsok z videa. https://www.youtube.com/watch?v=95uVLuWiluE Ako sa volá remeslo, o ktorom sa hovorilo? </vt:lpstr>
      <vt:lpstr>6. KYSUCE: Ktorý z nasledujúcich výrobkov nebol typický pre tradičných drotárov?</vt:lpstr>
      <vt:lpstr>7. ZAMAGURIE A ORAVA:         Po ktorej rieke sa plavili muži na pltiach do Baltského mora?</vt:lpstr>
      <vt:lpstr>8. GEMER: Čím boli typické  gemerské banícke guľky? Základ tvorilo zemiakové cesto a...</vt:lpstr>
      <vt:lpstr>9. HONT: Ako sa  volajú bábiky vyrábané  z kukuričného lístia?</vt:lpstr>
      <vt:lpstr>10. DETVA – na čo sa nepoužívala detvianska valaška?</vt:lpstr>
      <vt:lpstr>11. SPIŠ: Niektoré nárečové slová majú  v susedných regiónoch malé rozdiely, napr.  džveredlo (Šariš/Zemplín), džviredlo (Spiš), džviradlo (Šariš) – čo opisujú tieto slová?</vt:lpstr>
      <vt:lpstr>12. ZEMPLÍN: Ktoré postavy sa spomínajú  v piesni  A dze idzeš... Zaspievajte si pieseň.</vt:lpstr>
      <vt:lpstr>13. TEKOV: Polievacie vzory, ako ich vidíš  na obrázku, sú tradičné dekoratívne kresby, ktoré sa kreslili vodou alebo kriedou na zem – najmä počas sviatkov a slávností. Mali estetickú a ochranno-rituálnu funkciu. Nakresli si vzory do zošita.</vt:lpstr>
      <vt:lpstr>14. BRATISLAVA - Vajnory: Pozri si video (do 1:35)   https://www.youtube.com/watch?v=hpiNk9kUFsw Vajnory sú známe najmä vinárstvom, vinohradníctvom a krásnymi ornamentmi, maľbami, výšivkami.   Ktorý z týchto prvkov je typickým vizuálnym znakom vajnorskej ľudovej kultúry?</vt:lpstr>
      <vt:lpstr>14. BONUS:  Що то є за дім, де нема дверей, і нема вікон, а є світло і тінь?</vt:lpstr>
      <vt:lpstr>*zdroje</vt:lpstr>
      <vt:lpstr>Snímka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Dôležité otázky</dc:title>
  <dc:creator>ASUS</dc:creator>
  <cp:lastModifiedBy>Veronika Savková</cp:lastModifiedBy>
  <cp:revision>294</cp:revision>
  <dcterms:created xsi:type="dcterms:W3CDTF">2021-03-26T21:32:34Z</dcterms:created>
  <dcterms:modified xsi:type="dcterms:W3CDTF">2026-08-03T15:22:56Z</dcterms:modified>
</cp:coreProperties>
</file>