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82" r:id="rId4"/>
    <p:sldId id="273" r:id="rId5"/>
    <p:sldId id="279" r:id="rId6"/>
    <p:sldId id="269" r:id="rId7"/>
    <p:sldId id="277" r:id="rId8"/>
    <p:sldId id="278" r:id="rId9"/>
    <p:sldId id="283" r:id="rId10"/>
    <p:sldId id="284" r:id="rId11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D2B8"/>
    <a:srgbClr val="DDD7B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4" y="-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12B65-9A1B-42FF-8DDA-365A2B0950AF}" type="datetimeFigureOut">
              <a:rPr lang="sk-SK" smtClean="0"/>
              <a:pPr/>
              <a:t>3. 8. 2026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70vxKB2w9Ac" TargetMode="External"/><Relationship Id="rId2" Type="http://schemas.openxmlformats.org/officeDocument/2006/relationships/hyperlink" Target="https://www.youtube.com/watch?v=CrTlpMiiHf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s_ST3hzMsV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_ST3hzMsVE" TargetMode="External"/><Relationship Id="rId2" Type="http://schemas.openxmlformats.org/officeDocument/2006/relationships/hyperlink" Target="https://www.youtube.com/watch?v=CrTlpMiiHf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70vxKB2w9Ac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youtube.com/watch?v=Q_IJTHIROMo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shorts/MoHN1ooxpBo" TargetMode="External"/><Relationship Id="rId2" Type="http://schemas.openxmlformats.org/officeDocument/2006/relationships/hyperlink" Target="https://www.youtube.com/watch?v=FednZNwO0EU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048000" y="1219200"/>
            <a:ext cx="4876800" cy="1470025"/>
          </a:xfrm>
          <a:solidFill>
            <a:srgbClr val="DED2B8"/>
          </a:solidFill>
        </p:spPr>
        <p:txBody>
          <a:bodyPr>
            <a:noAutofit/>
          </a:bodyPr>
          <a:lstStyle/>
          <a:p>
            <a:r>
              <a:rPr lang="sk-SK" sz="4000" b="1" dirty="0" smtClean="0"/>
              <a:t>Poľská hudba</a:t>
            </a:r>
            <a:br>
              <a:rPr lang="sk-SK" sz="4000" b="1" dirty="0" smtClean="0"/>
            </a:br>
            <a:r>
              <a:rPr lang="sk-SK" sz="1800" dirty="0" err="1" smtClean="0"/>
              <a:t>Fryderyk</a:t>
            </a:r>
            <a:r>
              <a:rPr lang="sk-SK" sz="1800" dirty="0" smtClean="0"/>
              <a:t> </a:t>
            </a:r>
            <a:r>
              <a:rPr lang="sk-SK" sz="1800" dirty="0" err="1" smtClean="0"/>
              <a:t>Chopin</a:t>
            </a:r>
            <a:r>
              <a:rPr lang="sk-SK" sz="1800" dirty="0" smtClean="0"/>
              <a:t/>
            </a:r>
            <a:br>
              <a:rPr lang="sk-SK" sz="1800" dirty="0" smtClean="0"/>
            </a:br>
            <a:r>
              <a:rPr lang="sk-SK" sz="1800" dirty="0" err="1" smtClean="0"/>
              <a:t>mazurka</a:t>
            </a:r>
            <a:r>
              <a:rPr lang="sk-SK" sz="1800" dirty="0" smtClean="0"/>
              <a:t/>
            </a:r>
            <a:br>
              <a:rPr lang="sk-SK" sz="1800" dirty="0" smtClean="0"/>
            </a:br>
            <a:r>
              <a:rPr lang="sk-SK" sz="1800" dirty="0" smtClean="0"/>
              <a:t>goralská muzika</a:t>
            </a:r>
            <a:endParaRPr lang="sk-SK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solidFill>
            <a:srgbClr val="DED2B8"/>
          </a:solidFill>
        </p:spPr>
        <p:txBody>
          <a:bodyPr>
            <a:normAutofit fontScale="90000"/>
          </a:bodyPr>
          <a:lstStyle/>
          <a:p>
            <a:pPr algn="l"/>
            <a:r>
              <a:rPr lang="sk-SK" dirty="0" smtClean="0"/>
              <a:t>Priraď báseň k hudobnej ukážke</a:t>
            </a:r>
            <a:endParaRPr lang="sk-SK" dirty="0"/>
          </a:p>
        </p:txBody>
      </p:sp>
      <p:sp>
        <p:nvSpPr>
          <p:cNvPr id="5" name="Zástupný symbol obsahu 4"/>
          <p:cNvSpPr>
            <a:spLocks noGrp="1"/>
          </p:cNvSpPr>
          <p:nvPr>
            <p:ph idx="1"/>
          </p:nvPr>
        </p:nvSpPr>
        <p:spPr>
          <a:xfrm>
            <a:off x="228600" y="914400"/>
            <a:ext cx="2895600" cy="4419599"/>
          </a:xfrm>
          <a:solidFill>
            <a:srgbClr val="DED2B8"/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sk-SK" sz="2400" dirty="0" smtClean="0"/>
              <a:t>V kráľovskej sále kroky znejú,</a:t>
            </a:r>
            <a:br>
              <a:rPr lang="sk-SK" sz="2400" dirty="0" smtClean="0"/>
            </a:br>
            <a:r>
              <a:rPr lang="sk-SK" sz="2400" dirty="0" smtClean="0"/>
              <a:t>šaty sa lesknú,</a:t>
            </a:r>
          </a:p>
          <a:p>
            <a:pPr marL="0" indent="0" algn="ctr">
              <a:buNone/>
            </a:pPr>
            <a:r>
              <a:rPr lang="sk-SK" sz="2400" dirty="0" smtClean="0"/>
              <a:t> husle hrajú.</a:t>
            </a:r>
            <a:br>
              <a:rPr lang="sk-SK" sz="2400" dirty="0" smtClean="0"/>
            </a:br>
            <a:r>
              <a:rPr lang="sk-SK" sz="2400" dirty="0" smtClean="0"/>
              <a:t>Vznešený tanec, vzpriamený chrbát,</a:t>
            </a:r>
            <a:br>
              <a:rPr lang="sk-SK" sz="2400" dirty="0" smtClean="0"/>
            </a:br>
            <a:r>
              <a:rPr lang="sk-SK" sz="2400" dirty="0" smtClean="0"/>
              <a:t>kto vstúpi do kruhu, nemôže cúvať.</a:t>
            </a:r>
            <a:br>
              <a:rPr lang="sk-SK" sz="2400" dirty="0" smtClean="0"/>
            </a:br>
            <a:r>
              <a:rPr lang="sk-SK" sz="2400" dirty="0" smtClean="0"/>
              <a:t>Hrdosť, česť i radosť – slávnostne nám je,</a:t>
            </a:r>
            <a:br>
              <a:rPr lang="sk-SK" sz="2400" dirty="0" smtClean="0"/>
            </a:br>
            <a:r>
              <a:rPr lang="sk-SK" sz="2400" dirty="0" smtClean="0"/>
              <a:t>keď polonéza navôkol znie.</a:t>
            </a:r>
            <a:endParaRPr lang="sk-SK" sz="2400" dirty="0"/>
          </a:p>
        </p:txBody>
      </p:sp>
      <p:sp>
        <p:nvSpPr>
          <p:cNvPr id="4" name="Zástupný symbol obsahu 2"/>
          <p:cNvSpPr txBox="1">
            <a:spLocks/>
          </p:cNvSpPr>
          <p:nvPr/>
        </p:nvSpPr>
        <p:spPr>
          <a:xfrm>
            <a:off x="381000" y="5410200"/>
            <a:ext cx="8305800" cy="1295400"/>
          </a:xfrm>
          <a:prstGeom prst="rect">
            <a:avLst/>
          </a:prstGeom>
          <a:solidFill>
            <a:srgbClr val="DED2B8"/>
          </a:solidFill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sk-SK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sk-SK" sz="3200" dirty="0" smtClean="0"/>
              <a:t>Ukážka 1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sk-SK" sz="3200" dirty="0" smtClean="0">
                <a:hlinkClick r:id="rId2"/>
              </a:rPr>
              <a:t>https://www.youtube.com/watch?v=CrTlpMiiHfE</a:t>
            </a:r>
            <a:endParaRPr lang="sk-SK" sz="3200" dirty="0" smtClean="0"/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sk-SK" sz="3200" dirty="0" smtClean="0"/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sk-SK" sz="3200" dirty="0" smtClean="0"/>
              <a:t>Ukážka 2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sk-SK" sz="3200" dirty="0" smtClean="0">
                <a:hlinkClick r:id="rId3"/>
              </a:rPr>
              <a:t>https://www.youtube.com/watch?v=70vxKB2w9Ac</a:t>
            </a:r>
            <a:endParaRPr lang="sk-SK" sz="3200" dirty="0" smtClean="0"/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200" b="1" dirty="0" smtClean="0"/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kumimoji="0" lang="sk-SK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Ukážka 3 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b="1" dirty="0" smtClean="0">
                <a:hlinkClick r:id="rId4"/>
              </a:rPr>
              <a:t>https://www.youtube.com/watch?v=s_ST3hzMsVE</a:t>
            </a:r>
            <a:endParaRPr lang="sk-SK" sz="3200" b="1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kumimoji="0" lang="sk-SK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kumimoji="0" lang="sk-SK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Zástupný symbol obsahu 4"/>
          <p:cNvSpPr txBox="1">
            <a:spLocks/>
          </p:cNvSpPr>
          <p:nvPr/>
        </p:nvSpPr>
        <p:spPr>
          <a:xfrm>
            <a:off x="3200400" y="914400"/>
            <a:ext cx="2971800" cy="4267200"/>
          </a:xfrm>
          <a:prstGeom prst="rect">
            <a:avLst/>
          </a:prstGeom>
          <a:solidFill>
            <a:srgbClr val="DED2B8"/>
          </a:solidFill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lvl="0" algn="ctr">
              <a:spcBef>
                <a:spcPct val="20000"/>
              </a:spcBef>
            </a:pPr>
            <a:r>
              <a:rPr lang="sk-SK" sz="3200" dirty="0" smtClean="0"/>
              <a:t>Tichučko večer sadá na klavír,</a:t>
            </a:r>
            <a:br>
              <a:rPr lang="sk-SK" sz="3200" dirty="0" smtClean="0"/>
            </a:br>
            <a:r>
              <a:rPr lang="sk-SK" sz="3200" dirty="0" smtClean="0"/>
              <a:t>kvapky sú spomienky, čo pršia sťa jemný vír.</a:t>
            </a:r>
            <a:br>
              <a:rPr lang="sk-SK" sz="3200" dirty="0" smtClean="0"/>
            </a:br>
            <a:r>
              <a:rPr lang="sk-SK" sz="3200" dirty="0" smtClean="0"/>
              <a:t>V izbe je šero, </a:t>
            </a:r>
          </a:p>
          <a:p>
            <a:pPr lvl="0" algn="ctr">
              <a:spcBef>
                <a:spcPct val="20000"/>
              </a:spcBef>
            </a:pPr>
            <a:r>
              <a:rPr lang="sk-SK" sz="3200" dirty="0" smtClean="0"/>
              <a:t>len tieň  s bolesťou dýcha,</a:t>
            </a:r>
            <a:br>
              <a:rPr lang="sk-SK" sz="3200" dirty="0" smtClean="0"/>
            </a:br>
            <a:r>
              <a:rPr lang="sk-SK" sz="3200" dirty="0" smtClean="0"/>
              <a:t>srdce sa pýta, prečo je tak tichá.</a:t>
            </a:r>
            <a:br>
              <a:rPr lang="sk-SK" sz="3200" dirty="0" smtClean="0"/>
            </a:br>
            <a:r>
              <a:rPr lang="sk-SK" sz="3200" dirty="0" smtClean="0"/>
              <a:t>Smútok má krídla, čo vzlietnu v tme,</a:t>
            </a:r>
            <a:br>
              <a:rPr lang="sk-SK" sz="3200" dirty="0" smtClean="0"/>
            </a:br>
            <a:r>
              <a:rPr lang="sk-SK" sz="3200" dirty="0" smtClean="0"/>
              <a:t>keď </a:t>
            </a:r>
            <a:r>
              <a:rPr lang="sk-SK" sz="3200" dirty="0" err="1" smtClean="0"/>
              <a:t>nocturno</a:t>
            </a:r>
            <a:r>
              <a:rPr lang="sk-SK" sz="3200" dirty="0" smtClean="0"/>
              <a:t> ticho zavolá ťa k sebe.</a:t>
            </a:r>
            <a:endParaRPr kumimoji="0" lang="sk-SK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Zástupný symbol obsahu 4"/>
          <p:cNvSpPr txBox="1">
            <a:spLocks/>
          </p:cNvSpPr>
          <p:nvPr/>
        </p:nvSpPr>
        <p:spPr>
          <a:xfrm>
            <a:off x="6324600" y="914400"/>
            <a:ext cx="2667000" cy="4267200"/>
          </a:xfrm>
          <a:prstGeom prst="rect">
            <a:avLst/>
          </a:prstGeom>
          <a:solidFill>
            <a:srgbClr val="DED2B8"/>
          </a:solidFill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lvl="0" algn="ctr">
              <a:spcBef>
                <a:spcPct val="20000"/>
              </a:spcBef>
            </a:pPr>
            <a:r>
              <a:rPr lang="sk-SK" sz="3200" dirty="0" smtClean="0"/>
              <a:t>Pomaly kráčajú postavy v tme,</a:t>
            </a:r>
            <a:br>
              <a:rPr lang="sk-SK" sz="3200" dirty="0" smtClean="0"/>
            </a:br>
            <a:r>
              <a:rPr lang="sk-SK" sz="3200" dirty="0" smtClean="0"/>
              <a:t>zvony sa nesú v tichom rytme.</a:t>
            </a:r>
            <a:br>
              <a:rPr lang="sk-SK" sz="3200" dirty="0" smtClean="0"/>
            </a:br>
            <a:r>
              <a:rPr lang="sk-SK" sz="3200" dirty="0" smtClean="0"/>
              <a:t>Všetko je preč, tak smútok znie,</a:t>
            </a:r>
            <a:br>
              <a:rPr lang="sk-SK" sz="3200" dirty="0" smtClean="0"/>
            </a:br>
            <a:r>
              <a:rPr lang="sk-SK" sz="3200" dirty="0" smtClean="0"/>
              <a:t>keď mesto mlčí, keď vietor veje.</a:t>
            </a:r>
          </a:p>
          <a:p>
            <a:pPr lvl="0" algn="ctr">
              <a:spcBef>
                <a:spcPct val="20000"/>
              </a:spcBef>
            </a:pPr>
            <a:r>
              <a:rPr lang="pl-PL" sz="3200" dirty="0" smtClean="0"/>
              <a:t>Krok za krokom, jak čierna rieka,</a:t>
            </a:r>
            <a:br>
              <a:rPr lang="pl-PL" sz="3200" dirty="0" smtClean="0"/>
            </a:br>
            <a:r>
              <a:rPr lang="pl-PL" sz="3200" dirty="0" smtClean="0"/>
              <a:t>ide pochod, keď navždy odchádza do ďaleka.</a:t>
            </a:r>
            <a:endParaRPr kumimoji="0" lang="sk-SK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792162"/>
          </a:xfrm>
          <a:solidFill>
            <a:srgbClr val="DED2B8"/>
          </a:solidFill>
        </p:spPr>
        <p:txBody>
          <a:bodyPr>
            <a:normAutofit fontScale="90000"/>
          </a:bodyPr>
          <a:lstStyle/>
          <a:p>
            <a:pPr algn="l"/>
            <a:r>
              <a:rPr lang="sk-SK" dirty="0" err="1" smtClean="0"/>
              <a:t>Fryderyk</a:t>
            </a:r>
            <a:r>
              <a:rPr lang="sk-SK" dirty="0" smtClean="0"/>
              <a:t> </a:t>
            </a:r>
            <a:r>
              <a:rPr lang="sk-SK" dirty="0" err="1" smtClean="0"/>
              <a:t>Chopin</a:t>
            </a:r>
            <a:r>
              <a:rPr lang="sk-SK" dirty="0" smtClean="0"/>
              <a:t> – vypočujte si ukážky</a:t>
            </a:r>
            <a:endParaRPr lang="sk-SK" dirty="0"/>
          </a:p>
        </p:txBody>
      </p:sp>
      <p:sp>
        <p:nvSpPr>
          <p:cNvPr id="4" name="Zástupný symbol obsahu 2"/>
          <p:cNvSpPr txBox="1">
            <a:spLocks/>
          </p:cNvSpPr>
          <p:nvPr/>
        </p:nvSpPr>
        <p:spPr>
          <a:xfrm>
            <a:off x="381000" y="1295400"/>
            <a:ext cx="8305800" cy="5181600"/>
          </a:xfrm>
          <a:prstGeom prst="rect">
            <a:avLst/>
          </a:prstGeom>
          <a:solidFill>
            <a:srgbClr val="DED2B8"/>
          </a:solidFill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sk-SK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sk-SK" sz="3200" i="1" dirty="0" smtClean="0"/>
              <a:t>♫ </a:t>
            </a:r>
            <a:r>
              <a:rPr lang="sk-SK" sz="3200" dirty="0" smtClean="0"/>
              <a:t>Polonéza A dur Op.40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sk-SK" sz="3200" dirty="0" smtClean="0">
                <a:hlinkClick r:id="rId2"/>
              </a:rPr>
              <a:t>https://www.youtube.com/watch?v=CrTlpMiiHfE</a:t>
            </a:r>
            <a:endParaRPr lang="sk-SK" sz="3200" dirty="0" smtClean="0"/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sk-SK" sz="3200" dirty="0" smtClean="0"/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sk-SK" sz="3200" i="1" dirty="0" smtClean="0"/>
              <a:t>♫ </a:t>
            </a:r>
            <a:r>
              <a:rPr lang="en-US" sz="3200" dirty="0" smtClean="0"/>
              <a:t>Nocturne in C </a:t>
            </a:r>
            <a:r>
              <a:rPr lang="sk-SK" sz="3200" dirty="0" err="1" smtClean="0"/>
              <a:t>moll</a:t>
            </a:r>
            <a:endParaRPr lang="sk-SK" sz="3200" dirty="0" smtClean="0"/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b="1" dirty="0" smtClean="0">
                <a:hlinkClick r:id="rId3"/>
              </a:rPr>
              <a:t>https://www.youtube.com/watch?v=s_ST3hzMsVE</a:t>
            </a:r>
            <a:endParaRPr lang="sk-SK" sz="3200" b="1" dirty="0" smtClean="0"/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200" b="1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sk-SK" sz="3200" i="1" dirty="0" smtClean="0"/>
              <a:t>♫ </a:t>
            </a:r>
            <a:r>
              <a:rPr kumimoji="0" lang="sk-SK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Pohrebný pochod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sk-SK" sz="3200" dirty="0" smtClean="0">
                <a:hlinkClick r:id="rId4"/>
              </a:rPr>
              <a:t>https://www.youtube.com/watch?v=70vxKB2w9Ac</a:t>
            </a:r>
            <a:endParaRPr lang="sk-SK" sz="32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kumimoji="0" lang="sk-SK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62200" y="152400"/>
            <a:ext cx="4038600" cy="533400"/>
          </a:xfrm>
          <a:solidFill>
            <a:srgbClr val="DED2B8"/>
          </a:solidFill>
        </p:spPr>
        <p:txBody>
          <a:bodyPr>
            <a:normAutofit fontScale="90000"/>
          </a:bodyPr>
          <a:lstStyle/>
          <a:p>
            <a:r>
              <a:rPr lang="sk-SK" dirty="0" err="1" smtClean="0"/>
              <a:t>Fryderyk</a:t>
            </a:r>
            <a:r>
              <a:rPr lang="sk-SK" dirty="0" smtClean="0"/>
              <a:t> </a:t>
            </a:r>
            <a:r>
              <a:rPr lang="sk-SK" dirty="0" err="1" smtClean="0"/>
              <a:t>Chopin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286000" y="762000"/>
            <a:ext cx="6553200" cy="5486400"/>
          </a:xfrm>
          <a:solidFill>
            <a:srgbClr val="DED2B8"/>
          </a:solidFill>
        </p:spPr>
        <p:txBody>
          <a:bodyPr>
            <a:normAutofit fontScale="32500" lnSpcReduction="20000"/>
          </a:bodyPr>
          <a:lstStyle/>
          <a:p>
            <a:pPr marL="0" indent="0" algn="just"/>
            <a:r>
              <a:rPr lang="sk-SK" sz="5800" dirty="0" err="1" smtClean="0"/>
              <a:t>Chopin</a:t>
            </a:r>
            <a:r>
              <a:rPr lang="sk-SK" sz="5800" dirty="0" smtClean="0"/>
              <a:t> začal hrať na klavíri, keď mal </a:t>
            </a:r>
            <a:r>
              <a:rPr lang="sk-SK" sz="5800" b="1" dirty="0" smtClean="0"/>
              <a:t>len 4 roky</a:t>
            </a:r>
            <a:r>
              <a:rPr lang="sk-SK" sz="5800" dirty="0" smtClean="0"/>
              <a:t>, prvú skladbu zložil, keď mal </a:t>
            </a:r>
            <a:r>
              <a:rPr lang="sk-SK" sz="5800" b="1" dirty="0" smtClean="0"/>
              <a:t>7 rokov</a:t>
            </a:r>
            <a:r>
              <a:rPr lang="sk-SK" sz="5800" dirty="0" smtClean="0"/>
              <a:t>!</a:t>
            </a:r>
          </a:p>
          <a:p>
            <a:pPr marL="0" indent="0" algn="just"/>
            <a:r>
              <a:rPr lang="sk-SK" sz="5800" dirty="0" smtClean="0"/>
              <a:t>Ľudia ho prezývali </a:t>
            </a:r>
            <a:r>
              <a:rPr lang="sk-SK" sz="5800" b="1" dirty="0" smtClean="0"/>
              <a:t>„poľský </a:t>
            </a:r>
            <a:r>
              <a:rPr lang="sk-SK" sz="5800" b="1" dirty="0" err="1" smtClean="0"/>
              <a:t>Mozart</a:t>
            </a:r>
            <a:r>
              <a:rPr lang="sk-SK" sz="5800" b="1" dirty="0" smtClean="0"/>
              <a:t>“</a:t>
            </a:r>
            <a:r>
              <a:rPr lang="sk-SK" sz="5800" dirty="0" smtClean="0"/>
              <a:t>, lebo bol taký talentovaný.</a:t>
            </a:r>
          </a:p>
          <a:p>
            <a:pPr marL="0" indent="0" algn="just"/>
            <a:r>
              <a:rPr lang="sk-SK" sz="5800" b="1" dirty="0" smtClean="0"/>
              <a:t>miloval Poľsko</a:t>
            </a:r>
            <a:r>
              <a:rPr lang="sk-SK" sz="5800" dirty="0" smtClean="0"/>
              <a:t>, aj keď väčšinu života žil vo Francúzsku.</a:t>
            </a:r>
          </a:p>
          <a:p>
            <a:pPr marL="0" indent="0" algn="just"/>
            <a:r>
              <a:rPr lang="sk-SK" sz="5800" dirty="0" smtClean="0"/>
              <a:t>Vždy sa cítil byť Poliakom a jeho hudba často </a:t>
            </a:r>
            <a:r>
              <a:rPr lang="sk-SK" sz="5800" b="1" dirty="0" smtClean="0"/>
              <a:t>pripomína poľské tance a folklór</a:t>
            </a:r>
            <a:r>
              <a:rPr lang="sk-SK" sz="5800" dirty="0" smtClean="0"/>
              <a:t> – MAZURKU A POLONÉZU,</a:t>
            </a:r>
          </a:p>
          <a:p>
            <a:pPr marL="0" indent="0" algn="just"/>
            <a:r>
              <a:rPr lang="sk-SK" sz="5800" dirty="0" smtClean="0"/>
              <a:t>Majster klavíra - </a:t>
            </a:r>
            <a:r>
              <a:rPr lang="sk-SK" sz="5800" b="1" dirty="0" smtClean="0"/>
              <a:t>Takmer všetku hudbu</a:t>
            </a:r>
            <a:r>
              <a:rPr lang="sk-SK" sz="5800" dirty="0" smtClean="0"/>
              <a:t> napísal pre klavír</a:t>
            </a:r>
          </a:p>
          <a:p>
            <a:pPr marL="0" indent="0" algn="just"/>
            <a:r>
              <a:rPr lang="sk-SK" sz="5800" dirty="0" smtClean="0"/>
              <a:t>Nikdy neskladal veľké symfónie, iba </a:t>
            </a:r>
            <a:r>
              <a:rPr lang="sk-SK" sz="5800" b="1" dirty="0" smtClean="0"/>
              <a:t>sólo skladby alebo komornú hudbu s klavírom</a:t>
            </a:r>
            <a:r>
              <a:rPr lang="sk-SK" sz="5800" dirty="0" smtClean="0"/>
              <a:t>.</a:t>
            </a:r>
          </a:p>
          <a:p>
            <a:pPr marL="0" indent="0" algn="just"/>
            <a:r>
              <a:rPr lang="sk-SK" sz="5800" dirty="0" smtClean="0"/>
              <a:t>Mal </a:t>
            </a:r>
            <a:r>
              <a:rPr lang="sk-SK" sz="5800" b="1" dirty="0" smtClean="0"/>
              <a:t>jemnú povahu</a:t>
            </a:r>
            <a:r>
              <a:rPr lang="sk-SK" sz="5800" dirty="0" smtClean="0"/>
              <a:t>, bol často chorý, sklamaný v láske (</a:t>
            </a:r>
            <a:r>
              <a:rPr lang="sk-SK" sz="5800" dirty="0" err="1" smtClean="0"/>
              <a:t>George</a:t>
            </a:r>
            <a:r>
              <a:rPr lang="sk-SK" sz="5800" dirty="0" smtClean="0"/>
              <a:t> </a:t>
            </a:r>
            <a:r>
              <a:rPr lang="sk-SK" sz="5800" dirty="0" err="1" smtClean="0"/>
              <a:t>Sandová</a:t>
            </a:r>
            <a:r>
              <a:rPr lang="sk-SK" sz="5800" dirty="0" smtClean="0"/>
              <a:t>) a veľa jeho hudby znie </a:t>
            </a:r>
            <a:r>
              <a:rPr lang="sk-SK" sz="5800" b="1" dirty="0" smtClean="0"/>
              <a:t>smutne alebo zamyslene</a:t>
            </a:r>
            <a:r>
              <a:rPr lang="sk-SK" sz="5800" dirty="0" smtClean="0"/>
              <a:t>.</a:t>
            </a:r>
          </a:p>
          <a:p>
            <a:pPr marL="0" indent="0" algn="just"/>
            <a:r>
              <a:rPr lang="sk-SK" sz="5800" dirty="0" smtClean="0"/>
              <a:t>Najčastejšie skladal </a:t>
            </a:r>
            <a:r>
              <a:rPr lang="sk-SK" sz="5800" b="1" dirty="0" smtClean="0"/>
              <a:t>večer a v noci</a:t>
            </a:r>
            <a:r>
              <a:rPr lang="sk-SK" sz="5800" dirty="0" smtClean="0"/>
              <a:t>, preto sa niektoré jeho skladby volajú </a:t>
            </a:r>
            <a:r>
              <a:rPr lang="sk-SK" sz="5800" b="1" dirty="0" smtClean="0"/>
              <a:t>„</a:t>
            </a:r>
            <a:r>
              <a:rPr lang="sk-SK" sz="5800" b="1" dirty="0" err="1" smtClean="0"/>
              <a:t>nocturne</a:t>
            </a:r>
            <a:r>
              <a:rPr lang="sk-SK" sz="5800" b="1" dirty="0" smtClean="0"/>
              <a:t>“ (nočné skladby).</a:t>
            </a:r>
          </a:p>
          <a:p>
            <a:pPr marL="0" indent="0" algn="just"/>
            <a:r>
              <a:rPr lang="sk-SK" sz="5800" dirty="0" err="1" smtClean="0"/>
              <a:t>Chopin</a:t>
            </a:r>
            <a:r>
              <a:rPr lang="sk-SK" sz="5800" dirty="0" smtClean="0"/>
              <a:t> zomrel, keď mal len </a:t>
            </a:r>
            <a:r>
              <a:rPr lang="sk-SK" sz="5800" b="1" dirty="0" smtClean="0"/>
              <a:t>39 rokov</a:t>
            </a:r>
            <a:r>
              <a:rPr lang="sk-SK" sz="5800" dirty="0" smtClean="0"/>
              <a:t>.</a:t>
            </a:r>
          </a:p>
          <a:p>
            <a:pPr marL="0" indent="0" algn="just"/>
            <a:r>
              <a:rPr lang="sk-SK" sz="5800" dirty="0" smtClean="0"/>
              <a:t>Pred smrťou povedal, že si želá, aby </a:t>
            </a:r>
            <a:r>
              <a:rPr lang="sk-SK" sz="5800" b="1" dirty="0" smtClean="0"/>
              <a:t>jeho srdce bolo pochované v Poľsku</a:t>
            </a:r>
            <a:r>
              <a:rPr lang="sk-SK" sz="5800" dirty="0" smtClean="0"/>
              <a:t> – a naozaj je dnes uložené v kostole vo Varšave.</a:t>
            </a:r>
          </a:p>
          <a:p>
            <a:pPr marL="0" indent="0" algn="just"/>
            <a:r>
              <a:rPr lang="sk-SK" sz="5800" dirty="0" smtClean="0"/>
              <a:t>Jeho hudba sa hrá </a:t>
            </a:r>
            <a:r>
              <a:rPr lang="sk-SK" sz="5800" b="1" dirty="0" smtClean="0"/>
              <a:t>dodnes na koncertoch po celom svete</a:t>
            </a:r>
            <a:r>
              <a:rPr lang="sk-SK" sz="5800" dirty="0" smtClean="0"/>
              <a:t>.</a:t>
            </a:r>
          </a:p>
          <a:p>
            <a:pPr marL="0" indent="0" algn="just"/>
            <a:r>
              <a:rPr lang="sk-SK" sz="5800" dirty="0" smtClean="0"/>
              <a:t>Poľsko každý 5 rokov organizuje </a:t>
            </a:r>
            <a:r>
              <a:rPr lang="sk-SK" sz="5800" b="1" dirty="0" smtClean="0"/>
              <a:t>medzinárodnú súťaž</a:t>
            </a:r>
            <a:r>
              <a:rPr lang="sk-SK" sz="5800" dirty="0" smtClean="0"/>
              <a:t> klaviristov s názvom </a:t>
            </a:r>
            <a:r>
              <a:rPr lang="sk-SK" sz="5800" b="1" dirty="0" err="1" smtClean="0"/>
              <a:t>Chopinova</a:t>
            </a:r>
            <a:r>
              <a:rPr lang="sk-SK" sz="5800" b="1" dirty="0" smtClean="0"/>
              <a:t> súťaž</a:t>
            </a:r>
            <a:r>
              <a:rPr lang="sk-SK" sz="5800" dirty="0" smtClean="0"/>
              <a:t>.</a:t>
            </a:r>
          </a:p>
          <a:p>
            <a:endParaRPr lang="sk-SK" sz="4000" dirty="0" smtClean="0"/>
          </a:p>
          <a:p>
            <a:endParaRPr lang="sk-SK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4267200"/>
          </a:xfrm>
          <a:solidFill>
            <a:srgbClr val="DED2B8"/>
          </a:solidFill>
        </p:spPr>
        <p:txBody>
          <a:bodyPr>
            <a:normAutofit lnSpcReduction="10000"/>
          </a:bodyPr>
          <a:lstStyle/>
          <a:p>
            <a:pPr algn="just"/>
            <a:r>
              <a:rPr lang="sk-SK" sz="4000" dirty="0" smtClean="0"/>
              <a:t>MAZURKA </a:t>
            </a:r>
          </a:p>
          <a:p>
            <a:pPr algn="just"/>
            <a:r>
              <a:rPr lang="sk-SK" sz="4000" dirty="0" smtClean="0"/>
              <a:t>je poľský ľudový tanec v trojštvrťovom takte, s dôrazom na druhú dobu a živým, veselým rytmom.</a:t>
            </a:r>
          </a:p>
          <a:p>
            <a:pPr algn="just"/>
            <a:r>
              <a:rPr lang="sk-SK" sz="4000" dirty="0" smtClean="0">
                <a:hlinkClick r:id="rId2"/>
              </a:rPr>
              <a:t>https://www.youtube.com/watch?v=Q_IJTHIROMo</a:t>
            </a:r>
            <a:r>
              <a:rPr lang="sk-SK" sz="4000" dirty="0" smtClean="0"/>
              <a:t>   </a:t>
            </a:r>
          </a:p>
          <a:p>
            <a:pPr algn="just"/>
            <a:endParaRPr lang="sk-SK" sz="4000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3048000" y="274638"/>
            <a:ext cx="5638800" cy="715962"/>
          </a:xfrm>
          <a:solidFill>
            <a:srgbClr val="DED2B8"/>
          </a:solidFill>
        </p:spPr>
        <p:txBody>
          <a:bodyPr>
            <a:normAutofit fontScale="90000"/>
          </a:bodyPr>
          <a:lstStyle/>
          <a:p>
            <a:r>
              <a:rPr lang="sk-SK" dirty="0" smtClean="0"/>
              <a:t>Do zošita:</a:t>
            </a:r>
            <a:endParaRPr lang="sk-SK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4724400"/>
            <a:ext cx="3405459" cy="1969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038600" y="274638"/>
            <a:ext cx="4648200" cy="639762"/>
          </a:xfrm>
          <a:solidFill>
            <a:srgbClr val="DED2B8"/>
          </a:solidFill>
        </p:spPr>
        <p:txBody>
          <a:bodyPr>
            <a:normAutofit fontScale="90000"/>
          </a:bodyPr>
          <a:lstStyle/>
          <a:p>
            <a:r>
              <a:rPr lang="sk-SK" dirty="0" smtClean="0">
                <a:solidFill>
                  <a:srgbClr val="0070C0"/>
                </a:solidFill>
              </a:rPr>
              <a:t>Gorali</a:t>
            </a:r>
            <a:endParaRPr lang="sk-SK" dirty="0">
              <a:solidFill>
                <a:srgbClr val="0070C0"/>
              </a:solidFill>
            </a:endParaRPr>
          </a:p>
        </p:txBody>
      </p:sp>
      <p:sp>
        <p:nvSpPr>
          <p:cNvPr id="4" name="Zástupný symbol obsahu 2"/>
          <p:cNvSpPr txBox="1">
            <a:spLocks/>
          </p:cNvSpPr>
          <p:nvPr/>
        </p:nvSpPr>
        <p:spPr>
          <a:xfrm>
            <a:off x="3886200" y="1066800"/>
            <a:ext cx="5029200" cy="5486400"/>
          </a:xfrm>
          <a:prstGeom prst="rect">
            <a:avLst/>
          </a:prstGeom>
          <a:solidFill>
            <a:srgbClr val="DED2B8"/>
          </a:solidFill>
        </p:spPr>
        <p:txBody>
          <a:bodyPr vert="horz" lIns="91440" tIns="45720" rIns="91440" bIns="45720" rtlCol="0">
            <a:normAutofit fontScale="40000" lnSpcReduction="20000"/>
          </a:bodyPr>
          <a:lstStyle/>
          <a:p>
            <a:pPr marL="342900" lvl="0" indent="-342900" algn="just">
              <a:spcBef>
                <a:spcPct val="20000"/>
              </a:spcBef>
              <a:defRPr/>
            </a:pPr>
            <a:r>
              <a:rPr lang="sk-SK" sz="5500" b="1" dirty="0" smtClean="0">
                <a:solidFill>
                  <a:srgbClr val="0070C0"/>
                </a:solidFill>
              </a:rPr>
              <a:t>GORA = hora</a:t>
            </a:r>
          </a:p>
          <a:p>
            <a:pPr lvl="0" algn="just">
              <a:spcBef>
                <a:spcPct val="20000"/>
              </a:spcBef>
              <a:defRPr/>
            </a:pPr>
            <a:r>
              <a:rPr lang="sk-SK" sz="5500" b="1" dirty="0" smtClean="0"/>
              <a:t>Gorali</a:t>
            </a:r>
            <a:r>
              <a:rPr lang="sk-SK" sz="5500" dirty="0" smtClean="0"/>
              <a:t> sú ľudia, ktorí </a:t>
            </a:r>
            <a:r>
              <a:rPr lang="sk-SK" sz="5500" dirty="0" smtClean="0">
                <a:solidFill>
                  <a:srgbClr val="0070C0"/>
                </a:solidFill>
              </a:rPr>
              <a:t>žijú v horách </a:t>
            </a:r>
            <a:r>
              <a:rPr lang="sk-SK" sz="5500" dirty="0" smtClean="0"/>
              <a:t>na juhu Poľska – hlavne </a:t>
            </a:r>
            <a:r>
              <a:rPr lang="sk-SK" sz="5500" dirty="0" smtClean="0">
                <a:solidFill>
                  <a:srgbClr val="0070C0"/>
                </a:solidFill>
              </a:rPr>
              <a:t>v Tatrách, okolo mesta </a:t>
            </a:r>
            <a:r>
              <a:rPr lang="sk-SK" sz="5500" b="1" dirty="0" smtClean="0">
                <a:solidFill>
                  <a:srgbClr val="0070C0"/>
                </a:solidFill>
              </a:rPr>
              <a:t>Zakopané</a:t>
            </a:r>
            <a:r>
              <a:rPr lang="sk-SK" sz="5500" dirty="0" smtClean="0"/>
              <a:t>. Majú </a:t>
            </a:r>
            <a:r>
              <a:rPr lang="sk-SK" sz="5500" b="1" dirty="0" smtClean="0"/>
              <a:t>vlastný kroj</a:t>
            </a:r>
            <a:r>
              <a:rPr lang="sk-SK" sz="5500" dirty="0" smtClean="0"/>
              <a:t>, hudbu, reč aj zvyky. Sú známi tým, že sú </a:t>
            </a:r>
            <a:r>
              <a:rPr lang="sk-SK" sz="5500" b="1" dirty="0" smtClean="0"/>
              <a:t>odvážni, veselí a milujú prírodu a tradície</a:t>
            </a:r>
            <a:r>
              <a:rPr lang="sk-SK" sz="5500" dirty="0" smtClean="0"/>
              <a:t>.</a:t>
            </a:r>
          </a:p>
          <a:p>
            <a:pPr algn="just"/>
            <a:r>
              <a:rPr lang="sk-SK" sz="5500" dirty="0" smtClean="0"/>
              <a:t>Rýchla, </a:t>
            </a:r>
            <a:r>
              <a:rPr lang="sk-SK" sz="5500" dirty="0" smtClean="0">
                <a:solidFill>
                  <a:srgbClr val="0070C0"/>
                </a:solidFill>
              </a:rPr>
              <a:t>energická, </a:t>
            </a:r>
            <a:r>
              <a:rPr lang="sk-SK" sz="5500" b="1" dirty="0" smtClean="0">
                <a:solidFill>
                  <a:srgbClr val="0070C0"/>
                </a:solidFill>
              </a:rPr>
              <a:t>živá hudba, chlapi spievajú vo vysokých polohách</a:t>
            </a:r>
            <a:r>
              <a:rPr lang="sk-SK" sz="5500" b="1" dirty="0" smtClean="0"/>
              <a:t>,</a:t>
            </a:r>
            <a:endParaRPr lang="sk-SK" sz="5500" dirty="0" smtClean="0"/>
          </a:p>
          <a:p>
            <a:pPr algn="just"/>
            <a:r>
              <a:rPr lang="sk-SK" sz="5500" dirty="0" smtClean="0"/>
              <a:t>Používajú </a:t>
            </a:r>
            <a:r>
              <a:rPr lang="sk-SK" sz="5500" dirty="0" smtClean="0">
                <a:solidFill>
                  <a:srgbClr val="0070C0"/>
                </a:solidFill>
              </a:rPr>
              <a:t>sláčikové nástroje ako </a:t>
            </a:r>
            <a:r>
              <a:rPr lang="sk-SK" sz="5500" b="1" dirty="0" smtClean="0">
                <a:solidFill>
                  <a:srgbClr val="0070C0"/>
                </a:solidFill>
              </a:rPr>
              <a:t>husle, kontra</a:t>
            </a:r>
            <a:r>
              <a:rPr lang="sk-SK" sz="5500" b="1" dirty="0" smtClean="0"/>
              <a:t>, kontrabas, ale i fujara, pastierska trúbka.</a:t>
            </a:r>
          </a:p>
          <a:p>
            <a:pPr algn="just"/>
            <a:r>
              <a:rPr lang="sk-SK" sz="5500" dirty="0" smtClean="0">
                <a:solidFill>
                  <a:srgbClr val="0070C0"/>
                </a:solidFill>
              </a:rPr>
              <a:t>Súvisia s pastierstvom, zbojníctvom i pltníctvom.</a:t>
            </a:r>
          </a:p>
          <a:p>
            <a:pPr algn="just"/>
            <a:r>
              <a:rPr lang="sk-SK" sz="5500" dirty="0" smtClean="0"/>
              <a:t>Nosia </a:t>
            </a:r>
            <a:r>
              <a:rPr lang="sk-SK" sz="5500" b="1" dirty="0" smtClean="0"/>
              <a:t>vyšívané košele, klobúky, kožené nohavice</a:t>
            </a:r>
            <a:r>
              <a:rPr lang="sk-SK" sz="5500" dirty="0" smtClean="0"/>
              <a:t> a opasky.</a:t>
            </a:r>
          </a:p>
          <a:p>
            <a:pPr algn="just"/>
            <a:endParaRPr lang="sk-SK" sz="5500" dirty="0" smtClean="0"/>
          </a:p>
          <a:p>
            <a:pPr algn="just"/>
            <a:r>
              <a:rPr lang="sk-SK" sz="5500" dirty="0" smtClean="0"/>
              <a:t>POZRI UKÁŽKY:</a:t>
            </a:r>
          </a:p>
          <a:p>
            <a:endParaRPr lang="sk-SK" sz="2900" dirty="0" smtClean="0">
              <a:hlinkClick r:id="rId2"/>
            </a:endParaRPr>
          </a:p>
          <a:p>
            <a:r>
              <a:rPr lang="sk-SK" sz="2900" dirty="0" smtClean="0">
                <a:hlinkClick r:id="rId2"/>
              </a:rPr>
              <a:t>https://www.youtube.com/watch?v=FednZNwO0EU</a:t>
            </a:r>
            <a:endParaRPr lang="sk-SK" sz="2900" dirty="0" smtClean="0"/>
          </a:p>
          <a:p>
            <a:endParaRPr lang="sk-SK" sz="2900" dirty="0" smtClean="0"/>
          </a:p>
          <a:p>
            <a:r>
              <a:rPr lang="sk-SK" sz="2900" dirty="0" smtClean="0">
                <a:hlinkClick r:id="rId3"/>
              </a:rPr>
              <a:t>https://www.youtube.com/shorts/MoHN1ooxpBo</a:t>
            </a:r>
            <a:endParaRPr kumimoji="0" lang="sk-SK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990600"/>
            <a:ext cx="3476244" cy="513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67600" y="5029200"/>
            <a:ext cx="1168796" cy="158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Ovál 5"/>
          <p:cNvSpPr/>
          <p:nvPr/>
        </p:nvSpPr>
        <p:spPr>
          <a:xfrm>
            <a:off x="1295400" y="228600"/>
            <a:ext cx="3276600" cy="990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MODRÉ DO ZOŠITA</a:t>
            </a:r>
            <a:endParaRPr lang="sk-SK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1676400" cy="1143000"/>
          </a:xfrm>
          <a:noFill/>
        </p:spPr>
        <p:txBody>
          <a:bodyPr>
            <a:normAutofit fontScale="90000"/>
          </a:bodyPr>
          <a:lstStyle/>
          <a:p>
            <a:pPr algn="l"/>
            <a:r>
              <a:rPr lang="sk-SK" dirty="0" smtClean="0">
                <a:solidFill>
                  <a:schemeClr val="bg1"/>
                </a:solidFill>
              </a:rPr>
              <a:t>Doplň: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4" name="Zástupný symbol obsahu 2"/>
          <p:cNvSpPr txBox="1">
            <a:spLocks/>
          </p:cNvSpPr>
          <p:nvPr/>
        </p:nvSpPr>
        <p:spPr>
          <a:xfrm>
            <a:off x="2971800" y="1143000"/>
            <a:ext cx="6019800" cy="5181600"/>
          </a:xfrm>
          <a:prstGeom prst="rect">
            <a:avLst/>
          </a:prstGeom>
          <a:solidFill>
            <a:srgbClr val="DED2B8"/>
          </a:solidFill>
        </p:spPr>
        <p:txBody>
          <a:bodyPr vert="horz" lIns="91440" tIns="45720" rIns="91440" bIns="45720" rtlCol="0">
            <a:normAutofit/>
          </a:bodyPr>
          <a:lstStyle/>
          <a:p>
            <a:r>
              <a:rPr lang="sk-SK" sz="3200" dirty="0" err="1" smtClean="0"/>
              <a:t>Chopin</a:t>
            </a:r>
            <a:r>
              <a:rPr lang="sk-SK" sz="3200" dirty="0" smtClean="0"/>
              <a:t> hral na ____________.</a:t>
            </a:r>
          </a:p>
          <a:p>
            <a:r>
              <a:rPr lang="sk-SK" sz="3200" dirty="0" smtClean="0"/>
              <a:t>Svoju prvú skladbu zložil, keď mal len ______ rokov.</a:t>
            </a:r>
          </a:p>
          <a:p>
            <a:r>
              <a:rPr lang="sk-SK" sz="3200" dirty="0" smtClean="0"/>
              <a:t>Prezývali ho aj _________ ______.</a:t>
            </a:r>
          </a:p>
          <a:p>
            <a:r>
              <a:rPr lang="sk-SK" sz="3200" dirty="0" err="1" smtClean="0"/>
              <a:t>Chopin</a:t>
            </a:r>
            <a:r>
              <a:rPr lang="sk-SK" sz="3200" dirty="0" smtClean="0"/>
              <a:t> skladal aj </a:t>
            </a:r>
            <a:r>
              <a:rPr lang="sk-SK" sz="3200" dirty="0" err="1" smtClean="0"/>
              <a:t>mazurky</a:t>
            </a:r>
            <a:r>
              <a:rPr lang="sk-SK" sz="3200" dirty="0" smtClean="0"/>
              <a:t> a _____________.</a:t>
            </a:r>
          </a:p>
          <a:p>
            <a:r>
              <a:rPr lang="sk-SK" sz="3200" dirty="0" err="1" smtClean="0"/>
              <a:t>Nocturno</a:t>
            </a:r>
            <a:r>
              <a:rPr lang="sk-SK" sz="3200" dirty="0" smtClean="0"/>
              <a:t> je tichá skladba, ktorú skladal najmä v ____________.</a:t>
            </a:r>
          </a:p>
          <a:p>
            <a:r>
              <a:rPr lang="sk-SK" sz="3200" dirty="0" smtClean="0"/>
              <a:t>Jeho srdce je pochované v meste ______________.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sk-SK" sz="3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0" y="1600200"/>
            <a:ext cx="2838450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1000" cy="792162"/>
          </a:xfrm>
          <a:solidFill>
            <a:srgbClr val="DED2B8"/>
          </a:solidFill>
        </p:spPr>
        <p:txBody>
          <a:bodyPr>
            <a:normAutofit fontScale="90000"/>
          </a:bodyPr>
          <a:lstStyle/>
          <a:p>
            <a:pPr algn="l"/>
            <a:r>
              <a:rPr lang="sk-SK" sz="3600" dirty="0" smtClean="0"/>
              <a:t>Hľadaj slová, ktoré súvisia s dnešnou hodinou</a:t>
            </a:r>
            <a:br>
              <a:rPr lang="sk-SK" sz="3600" dirty="0" smtClean="0"/>
            </a:br>
            <a:r>
              <a:rPr lang="sk-SK" sz="3600" dirty="0" smtClean="0"/>
              <a:t>(bez diakritiky). Kto nájde najviac slov?</a:t>
            </a:r>
            <a:endParaRPr lang="sk-SK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1219200"/>
            <a:ext cx="4975820" cy="535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391400" cy="1143000"/>
          </a:xfrm>
          <a:noFill/>
        </p:spPr>
        <p:txBody>
          <a:bodyPr>
            <a:normAutofit fontScale="90000"/>
          </a:bodyPr>
          <a:lstStyle/>
          <a:p>
            <a:pPr algn="l"/>
            <a:r>
              <a:rPr lang="sk-SK" dirty="0" smtClean="0">
                <a:solidFill>
                  <a:schemeClr val="bg1"/>
                </a:solidFill>
              </a:rPr>
              <a:t>Riešenie – kto našiel </a:t>
            </a:r>
            <a:r>
              <a:rPr lang="sk-SK" smtClean="0">
                <a:solidFill>
                  <a:schemeClr val="bg1"/>
                </a:solidFill>
              </a:rPr>
              <a:t>najviac slov?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4" name="Zástupný symbol obsahu 2"/>
          <p:cNvSpPr txBox="1">
            <a:spLocks/>
          </p:cNvSpPr>
          <p:nvPr/>
        </p:nvSpPr>
        <p:spPr>
          <a:xfrm>
            <a:off x="2971800" y="1219200"/>
            <a:ext cx="5867400" cy="5181600"/>
          </a:xfrm>
          <a:prstGeom prst="rect">
            <a:avLst/>
          </a:prstGeom>
          <a:solidFill>
            <a:srgbClr val="DED2B8"/>
          </a:solidFill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r>
              <a:rPr lang="sk-SK" sz="3200" dirty="0" smtClean="0"/>
              <a:t>CHOPIN</a:t>
            </a:r>
          </a:p>
          <a:p>
            <a:r>
              <a:rPr lang="sk-SK" sz="3200" dirty="0" smtClean="0"/>
              <a:t>POLONEZA</a:t>
            </a:r>
          </a:p>
          <a:p>
            <a:r>
              <a:rPr lang="sk-SK" sz="3200" dirty="0" smtClean="0"/>
              <a:t>MAZURKA</a:t>
            </a:r>
          </a:p>
          <a:p>
            <a:r>
              <a:rPr lang="sk-SK" sz="3200" dirty="0" smtClean="0"/>
              <a:t>KLAVIR</a:t>
            </a:r>
          </a:p>
          <a:p>
            <a:r>
              <a:rPr lang="sk-SK" sz="3200" dirty="0" smtClean="0"/>
              <a:t>NOCTURNO</a:t>
            </a:r>
          </a:p>
          <a:p>
            <a:r>
              <a:rPr lang="sk-SK" sz="3200" dirty="0" smtClean="0"/>
              <a:t>POLSKO</a:t>
            </a:r>
          </a:p>
          <a:p>
            <a:r>
              <a:rPr lang="sk-SK" sz="3200" dirty="0" smtClean="0"/>
              <a:t>GORALI</a:t>
            </a:r>
          </a:p>
          <a:p>
            <a:r>
              <a:rPr lang="sk-SK" sz="3200" dirty="0" smtClean="0"/>
              <a:t>HORY</a:t>
            </a:r>
          </a:p>
          <a:p>
            <a:r>
              <a:rPr lang="sk-SK" sz="3200" dirty="0" smtClean="0"/>
              <a:t>HUSLE</a:t>
            </a:r>
          </a:p>
          <a:p>
            <a:r>
              <a:rPr lang="sk-SK" sz="3200" dirty="0" smtClean="0"/>
              <a:t>KROJ</a:t>
            </a:r>
          </a:p>
          <a:p>
            <a:r>
              <a:rPr lang="sk-SK" sz="3200" dirty="0" smtClean="0"/>
              <a:t>ZAKOPANE</a:t>
            </a:r>
          </a:p>
          <a:p>
            <a:r>
              <a:rPr lang="sk-SK" sz="3200" dirty="0" smtClean="0"/>
              <a:t>TANEC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sk-SK" sz="32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clrChange>
              <a:clrFrom>
                <a:srgbClr val="FEFEFF"/>
              </a:clrFrom>
              <a:clrTo>
                <a:srgbClr val="FEFE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4600" y="259011"/>
            <a:ext cx="6629400" cy="6598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570</TotalTime>
  <Words>467</Words>
  <Application>Microsoft Office PowerPoint</Application>
  <PresentationFormat>Prezentácia na obrazovke (4:3)</PresentationFormat>
  <Paragraphs>79</Paragraphs>
  <Slides>10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1" baseType="lpstr">
      <vt:lpstr>Motív Office</vt:lpstr>
      <vt:lpstr>Poľská hudba Fryderyk Chopin mazurka goralská muzika</vt:lpstr>
      <vt:lpstr>Priraď báseň k hudobnej ukážke</vt:lpstr>
      <vt:lpstr>Fryderyk Chopin – vypočujte si ukážky</vt:lpstr>
      <vt:lpstr>Fryderyk Chopin</vt:lpstr>
      <vt:lpstr>Do zošita:</vt:lpstr>
      <vt:lpstr>Gorali</vt:lpstr>
      <vt:lpstr>Doplň:</vt:lpstr>
      <vt:lpstr>Hľadaj slová, ktoré súvisia s dnešnou hodinou (bez diakritiky). Kto nájde najviac slov?</vt:lpstr>
      <vt:lpstr>Riešenie – kto našiel najviac slov?</vt:lpstr>
      <vt:lpstr>Snímka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Veronika Savková</dc:creator>
  <cp:lastModifiedBy>Veronika Savková</cp:lastModifiedBy>
  <cp:revision>48</cp:revision>
  <dcterms:created xsi:type="dcterms:W3CDTF">2025-02-22T18:02:43Z</dcterms:created>
  <dcterms:modified xsi:type="dcterms:W3CDTF">2026-08-03T15:43:00Z</dcterms:modified>
</cp:coreProperties>
</file>