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29" r:id="rId3"/>
    <p:sldId id="330" r:id="rId4"/>
    <p:sldId id="262" r:id="rId5"/>
    <p:sldId id="311" r:id="rId6"/>
    <p:sldId id="310" r:id="rId7"/>
    <p:sldId id="331" r:id="rId8"/>
    <p:sldId id="332" r:id="rId9"/>
    <p:sldId id="333" r:id="rId10"/>
    <p:sldId id="326" r:id="rId11"/>
    <p:sldId id="334" r:id="rId12"/>
    <p:sldId id="337" r:id="rId13"/>
    <p:sldId id="336" r:id="rId14"/>
    <p:sldId id="309" r:id="rId15"/>
    <p:sldId id="304" r:id="rId1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D2EB"/>
    <a:srgbClr val="ECF7A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41" autoAdjust="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165CD-50E1-47C8-9007-101893884588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003AD-94C1-4E61-BC01-25F5A437917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2735836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003AD-94C1-4E61-BC01-25F5A4379179}" type="slidenum">
              <a:rPr lang="sk-SK" smtClean="0"/>
              <a:pPr/>
              <a:t>8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3389231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file:///D:\ZS\HV\HV%205-9%20ZS\hv%207\PPT7\uk&#225;&#382;ky\Berlioz_%20Symphonie%20fantastique%20H%2048_%20II%20Un%20bal%20Valse.mp3" TargetMode="External"/><Relationship Id="rId1" Type="http://schemas.openxmlformats.org/officeDocument/2006/relationships/audio" Target="file:///D:\ZS\HV\HV%205-9%20ZS\hv%206\prezent&#225;cia\uk&#225;&#382;ky\Beethoven%20-%20Fr%20Elise%20Piano%20Version.mp3" TargetMode="External"/><Relationship Id="rId6" Type="http://schemas.microsoft.com/office/2007/relationships/media" Target="file:///D:\ZS\HV\HV%205-9%20ZS\hv%207\PPT7\uk&#225;&#382;ky\Berlioz_%20Symphonie%20fantastique%20H%2048_%20II%20Un%20bal%20Valse.mp3" TargetMode="External"/><Relationship Id="rId5" Type="http://schemas.openxmlformats.org/officeDocument/2006/relationships/image" Target="../media/image2.png"/><Relationship Id="rId4" Type="http://schemas.microsoft.com/office/2007/relationships/media" Target="file:///D:\ZS\HV\HV%205-9%20ZS\hv%206\prezent&#225;cia\uk&#225;&#382;ky\Beethoven%20-%20Fr%20Elise%20Piano%20Version.mp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t2-ch0BUVQ&amp;list=OLAK5uy_lMdX4SMHDk_ibVHcBBR2_IGGWTa2disTk&amp;index=2" TargetMode="External"/><Relationship Id="rId2" Type="http://schemas.openxmlformats.org/officeDocument/2006/relationships/hyperlink" Target="https://www.youtube.com/watch?v=q9bU12gXUyM&amp;list=RDq9bU12gXUyM&amp;start_radio=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ZufMNetKzco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6DV3UX_QLqY&amp;list=RD6DV3UX_QLqY&amp;start_radio=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3352800"/>
            <a:ext cx="7239000" cy="1066800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sk-SK" sz="3200" b="1" dirty="0" err="1">
                <a:solidFill>
                  <a:schemeClr val="bg1"/>
                </a:solidFill>
              </a:rPr>
              <a:t>Hector</a:t>
            </a:r>
            <a:r>
              <a:rPr lang="sk-SK" sz="3200" b="1" dirty="0">
                <a:solidFill>
                  <a:schemeClr val="bg1"/>
                </a:solidFill>
              </a:rPr>
              <a:t> </a:t>
            </a:r>
            <a:r>
              <a:rPr lang="sk-SK" sz="3200" b="1" dirty="0" err="1">
                <a:solidFill>
                  <a:schemeClr val="bg1"/>
                </a:solidFill>
              </a:rPr>
              <a:t>Berlioz</a:t>
            </a:r>
            <a:r>
              <a:rPr lang="sk-SK" sz="3200" b="1" dirty="0">
                <a:solidFill>
                  <a:schemeClr val="bg1"/>
                </a:solidFill>
              </a:rPr>
              <a:t> </a:t>
            </a:r>
            <a:br>
              <a:rPr lang="sk-SK" sz="3200" b="1" dirty="0">
                <a:solidFill>
                  <a:schemeClr val="bg1"/>
                </a:solidFill>
              </a:rPr>
            </a:br>
            <a:r>
              <a:rPr lang="sk-SK" sz="3200" b="1" dirty="0">
                <a:solidFill>
                  <a:schemeClr val="bg1"/>
                </a:solidFill>
              </a:rPr>
              <a:t>PROGRAMOVÁ HUDBA</a:t>
            </a:r>
            <a:r>
              <a:rPr lang="sk-SK" sz="5400" b="1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rgbClr val="EED2EB"/>
          </a:solidFill>
        </p:spPr>
        <p:txBody>
          <a:bodyPr>
            <a:normAutofit fontScale="90000"/>
          </a:bodyPr>
          <a:lstStyle/>
          <a:p>
            <a:r>
              <a:rPr lang="sk-SK" dirty="0"/>
              <a:t>Porovnajte 2 hudobné ukážky</a:t>
            </a:r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533400" y="990600"/>
            <a:ext cx="8001000" cy="5486400"/>
          </a:xfrm>
          <a:solidFill>
            <a:srgbClr val="EED2EB"/>
          </a:solidFill>
        </p:spPr>
        <p:txBody>
          <a:bodyPr>
            <a:normAutofit lnSpcReduction="10000"/>
          </a:bodyPr>
          <a:lstStyle/>
          <a:p>
            <a:pPr algn="just"/>
            <a:r>
              <a:rPr lang="sk-SK" sz="2400" dirty="0"/>
              <a:t>Pri ktorej hudbe ste si vedeli predstaviť </a:t>
            </a:r>
            <a:r>
              <a:rPr lang="sk-SK" sz="2400" b="1" dirty="0"/>
              <a:t>nejaký príbeh alebo dej</a:t>
            </a:r>
            <a:r>
              <a:rPr lang="sk-SK" sz="2400" dirty="0"/>
              <a:t>?</a:t>
            </a:r>
          </a:p>
          <a:p>
            <a:pPr algn="just"/>
            <a:r>
              <a:rPr lang="sk-SK" sz="2400" dirty="0"/>
              <a:t>Čo ste si predstavovali? Opíšte ukážku 3 slovami. Pri jednej to bude ľahšie, pri jednej ťažšie. </a:t>
            </a:r>
          </a:p>
          <a:p>
            <a:pPr algn="just"/>
            <a:r>
              <a:rPr lang="sk-SK" sz="2400" i="1" dirty="0"/>
              <a:t>(1. kde sa dej odohráva, 2. čo sa deje, 3.aké pocity hudba vyjadruje)</a:t>
            </a:r>
          </a:p>
          <a:p>
            <a:endParaRPr lang="sk-SK" sz="2400" dirty="0"/>
          </a:p>
          <a:p>
            <a:pPr marL="0" indent="0" algn="just">
              <a:buNone/>
            </a:pPr>
            <a:r>
              <a:rPr lang="sk-SK" sz="2400" dirty="0"/>
              <a:t>           Ukážka č. 1                                            Ukážka č. 2  </a:t>
            </a:r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r>
              <a:rPr lang="sk-SK" sz="2400" dirty="0"/>
              <a:t>................................................          ............................................</a:t>
            </a:r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r>
              <a:rPr lang="sk-SK" sz="2400" dirty="0"/>
              <a:t>................................................          ............................................</a:t>
            </a:r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r>
              <a:rPr lang="sk-SK" sz="2400" dirty="0"/>
              <a:t>................................................          ............................................</a:t>
            </a:r>
          </a:p>
          <a:p>
            <a:pPr marL="0" indent="0" algn="just">
              <a:buNone/>
            </a:pPr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  <p:pic>
        <p:nvPicPr>
          <p:cNvPr id="5" name="Beethoven - Fr Elise Piano Version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link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895600" y="3581400"/>
            <a:ext cx="457200" cy="457200"/>
          </a:xfrm>
          <a:prstGeom prst="rect">
            <a:avLst/>
          </a:prstGeom>
        </p:spPr>
      </p:pic>
      <p:pic>
        <p:nvPicPr>
          <p:cNvPr id="9" name="Berlioz_ Symphonie fantastique H 48_ II Un bal Vals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="" xmlns:p14="http://schemas.microsoft.com/office/powerpoint/2010/main" r:link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239000" y="3581400"/>
            <a:ext cx="482600" cy="4826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rgbClr val="EED2EB"/>
          </a:solidFill>
        </p:spPr>
        <p:txBody>
          <a:bodyPr>
            <a:normAutofit fontScale="90000"/>
          </a:bodyPr>
          <a:lstStyle/>
          <a:p>
            <a:r>
              <a:rPr lang="sk-SK" dirty="0"/>
              <a:t>Porovnajte 2 hudobné ukážky</a:t>
            </a:r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533400" y="990600"/>
            <a:ext cx="8001000" cy="5486400"/>
          </a:xfrm>
          <a:solidFill>
            <a:srgbClr val="EED2EB"/>
          </a:solidFill>
        </p:spPr>
        <p:txBody>
          <a:bodyPr>
            <a:normAutofit/>
          </a:bodyPr>
          <a:lstStyle/>
          <a:p>
            <a:pPr algn="just"/>
            <a:r>
              <a:rPr lang="sk-SK" sz="2400" dirty="0"/>
              <a:t>Ukážka č. 1</a:t>
            </a:r>
          </a:p>
          <a:p>
            <a:pPr marL="0" indent="0" algn="just">
              <a:buNone/>
            </a:pPr>
            <a:r>
              <a:rPr lang="sk-SK" sz="2400" dirty="0" err="1">
                <a:solidFill>
                  <a:schemeClr val="accent6">
                    <a:lumMod val="75000"/>
                  </a:schemeClr>
                </a:solidFill>
              </a:rPr>
              <a:t>Ludvig</a:t>
            </a:r>
            <a:r>
              <a:rPr lang="sk-SK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2400" dirty="0" err="1">
                <a:solidFill>
                  <a:schemeClr val="accent6">
                    <a:lumMod val="75000"/>
                  </a:schemeClr>
                </a:solidFill>
              </a:rPr>
              <a:t>van</a:t>
            </a:r>
            <a:r>
              <a:rPr lang="sk-SK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2400" dirty="0" err="1">
                <a:solidFill>
                  <a:schemeClr val="accent6">
                    <a:lumMod val="75000"/>
                  </a:schemeClr>
                </a:solidFill>
              </a:rPr>
              <a:t>Beethoven</a:t>
            </a:r>
            <a:r>
              <a:rPr lang="sk-SK" sz="2400" dirty="0">
                <a:solidFill>
                  <a:schemeClr val="accent6">
                    <a:lumMod val="75000"/>
                  </a:schemeClr>
                </a:solidFill>
              </a:rPr>
              <a:t> – Pre Elišku</a:t>
            </a:r>
          </a:p>
          <a:p>
            <a:pPr marL="0" indent="0" algn="just">
              <a:buNone/>
            </a:pPr>
            <a:r>
              <a:rPr lang="sk-SK" sz="2400" dirty="0"/>
              <a:t>Ak hudba nemá žiadny dej ani program, je založená na </a:t>
            </a:r>
            <a:r>
              <a:rPr lang="sk-SK" sz="2400" b="1" dirty="0"/>
              <a:t>melódii, rytme a harmónii a </a:t>
            </a:r>
            <a:r>
              <a:rPr lang="sk-SK" sz="2400" dirty="0"/>
              <a:t>nebola napísaná na vyjadrenie konkrétneho príbehu – </a:t>
            </a:r>
            <a:r>
              <a:rPr lang="sk-SK" sz="2400" b="1" dirty="0"/>
              <a:t>ABSOLÚTNA HUDBA.</a:t>
            </a:r>
          </a:p>
          <a:p>
            <a:pPr marL="0" indent="0" algn="just">
              <a:buNone/>
            </a:pPr>
            <a:r>
              <a:rPr lang="sk-SK" sz="1600" dirty="0">
                <a:hlinkClick r:id="rId2"/>
              </a:rPr>
              <a:t>https://www.youtube.com/watch?v=q9bU12gXUyM&amp;list=RDq9bU12gXUyM&amp;start_radio=1</a:t>
            </a:r>
            <a:endParaRPr lang="sk-SK" sz="1600" dirty="0"/>
          </a:p>
          <a:p>
            <a:pPr algn="just"/>
            <a:endParaRPr lang="sk-SK" sz="2400" dirty="0"/>
          </a:p>
          <a:p>
            <a:pPr algn="just"/>
            <a:r>
              <a:rPr lang="sk-SK" sz="2400" dirty="0"/>
              <a:t>Ukážka č. 2 </a:t>
            </a:r>
          </a:p>
          <a:p>
            <a:pPr algn="just"/>
            <a:r>
              <a:rPr lang="sk-SK" sz="2400" dirty="0" err="1">
                <a:solidFill>
                  <a:schemeClr val="accent6">
                    <a:lumMod val="75000"/>
                  </a:schemeClr>
                </a:solidFill>
              </a:rPr>
              <a:t>Hector</a:t>
            </a:r>
            <a:r>
              <a:rPr lang="sk-SK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2400" dirty="0" err="1">
                <a:solidFill>
                  <a:schemeClr val="accent6">
                    <a:lumMod val="75000"/>
                  </a:schemeClr>
                </a:solidFill>
              </a:rPr>
              <a:t>Berlioz</a:t>
            </a:r>
            <a:r>
              <a:rPr lang="sk-SK" sz="2400" dirty="0">
                <a:solidFill>
                  <a:schemeClr val="accent6">
                    <a:lumMod val="75000"/>
                  </a:schemeClr>
                </a:solidFill>
              </a:rPr>
              <a:t> – Na plese</a:t>
            </a:r>
          </a:p>
          <a:p>
            <a:pPr algn="just"/>
            <a:r>
              <a:rPr lang="sk-SK" sz="2400" dirty="0"/>
              <a:t>Ak hudba rozpráva príbeh alebo opisuje dej (využíva </a:t>
            </a:r>
            <a:r>
              <a:rPr lang="sk-SK" sz="2400" dirty="0" err="1"/>
              <a:t>mimohudobné</a:t>
            </a:r>
            <a:r>
              <a:rPr lang="sk-SK" sz="2400" dirty="0"/>
              <a:t> podnety), nazýva sa </a:t>
            </a:r>
            <a:r>
              <a:rPr lang="sk-SK" sz="2400" b="1" dirty="0"/>
              <a:t>PROGRAMOVÁ HUDBA</a:t>
            </a:r>
            <a:r>
              <a:rPr lang="sk-SK" sz="2400" dirty="0"/>
              <a:t>.</a:t>
            </a:r>
          </a:p>
          <a:p>
            <a:pPr algn="just"/>
            <a:r>
              <a:rPr lang="sk-SK" sz="1400" dirty="0">
                <a:hlinkClick r:id="rId3"/>
              </a:rPr>
              <a:t>https://www.youtube.com/watch?v=tt2-ch0BUVQ&amp;list=OLAK5uy_lMdX4SMHDk_ibVHcBBR2_IGGWTa2disTk&amp;index=2</a:t>
            </a:r>
            <a:endParaRPr lang="sk-SK" sz="1400" dirty="0"/>
          </a:p>
          <a:p>
            <a:endParaRPr lang="sk-SK" sz="2400" dirty="0"/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639762"/>
          </a:xfrm>
          <a:solidFill>
            <a:srgbClr val="EED2EB"/>
          </a:solidFill>
        </p:spPr>
        <p:txBody>
          <a:bodyPr>
            <a:normAutofit/>
          </a:bodyPr>
          <a:lstStyle/>
          <a:p>
            <a:r>
              <a:rPr lang="sk-SK" sz="2800" b="1" dirty="0"/>
              <a:t>Portréty: HECTOR BERLIOZ ( 1803-1869)</a:t>
            </a:r>
            <a:endParaRPr lang="sk-SK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990600"/>
            <a:ext cx="4925568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267200"/>
            <a:ext cx="1760935" cy="220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143000"/>
            <a:ext cx="3617110" cy="510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4191000"/>
            <a:ext cx="1838325" cy="2341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2"/>
          </a:xfrm>
          <a:solidFill>
            <a:srgbClr val="EED2EB"/>
          </a:solidFill>
        </p:spPr>
        <p:txBody>
          <a:bodyPr>
            <a:normAutofit fontScale="90000"/>
          </a:bodyPr>
          <a:lstStyle/>
          <a:p>
            <a:r>
              <a:rPr lang="sk-SK" dirty="0"/>
              <a:t>HECTOR BERLIOZ</a:t>
            </a:r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4419600" y="914400"/>
            <a:ext cx="4191000" cy="5791200"/>
          </a:xfrm>
          <a:solidFill>
            <a:srgbClr val="EED2EB"/>
          </a:solidFill>
        </p:spPr>
        <p:txBody>
          <a:bodyPr>
            <a:normAutofit fontScale="85000" lnSpcReduction="20000"/>
          </a:bodyPr>
          <a:lstStyle/>
          <a:p>
            <a:pPr marL="93663" indent="-93663" algn="just"/>
            <a:r>
              <a:rPr lang="sk-SK" sz="3600" dirty="0"/>
              <a:t> francúzsky skladateľ,</a:t>
            </a:r>
          </a:p>
          <a:p>
            <a:pPr marL="93663" indent="-93663" algn="just"/>
            <a:r>
              <a:rPr lang="sk-SK" sz="3600" dirty="0"/>
              <a:t>majster v ovládaní orchestrálneho zvuku,</a:t>
            </a:r>
          </a:p>
          <a:p>
            <a:pPr marL="93663" indent="-93663" algn="just"/>
            <a:r>
              <a:rPr lang="sk-SK" sz="3600" dirty="0"/>
              <a:t>tvorbou zasiahol do hudobného myslenia romantikov, čím vplýval aj na och tvorbu,</a:t>
            </a:r>
          </a:p>
          <a:p>
            <a:pPr marL="93663" indent="-93663" algn="just"/>
            <a:r>
              <a:rPr lang="sk-SK" sz="3600" dirty="0"/>
              <a:t>vynikajúco stvárňuje básnické predstavy,</a:t>
            </a:r>
          </a:p>
          <a:p>
            <a:pPr marL="93663" indent="-93663" algn="just"/>
            <a:r>
              <a:rPr lang="sk-SK" sz="3600" dirty="0"/>
              <a:t>je </a:t>
            </a:r>
            <a:r>
              <a:rPr lang="sk-SK" sz="3600" b="1" dirty="0"/>
              <a:t>zakladateľom PROGRAMOVEJ HUDBY </a:t>
            </a:r>
            <a:r>
              <a:rPr lang="sk-SK" sz="3600" dirty="0"/>
              <a:t>vďaka dielu </a:t>
            </a:r>
            <a:r>
              <a:rPr lang="sk-SK" sz="3600" b="1" dirty="0"/>
              <a:t>Fantastická </a:t>
            </a:r>
            <a:r>
              <a:rPr lang="sk-SK" sz="3600" b="1" dirty="0" smtClean="0"/>
              <a:t>symfónia.</a:t>
            </a:r>
            <a:endParaRPr lang="sk-SK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3657600" cy="5618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rgbClr val="EED2EB"/>
          </a:solidFill>
        </p:spPr>
        <p:txBody>
          <a:bodyPr>
            <a:normAutofit fontScale="90000"/>
          </a:bodyPr>
          <a:lstStyle/>
          <a:p>
            <a:r>
              <a:rPr lang="sk-SK" dirty="0"/>
              <a:t>PROGRAMOVÁ HUDBA</a:t>
            </a:r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533400" y="990600"/>
            <a:ext cx="4038600" cy="5410200"/>
          </a:xfrm>
          <a:solidFill>
            <a:srgbClr val="EED2EB"/>
          </a:solidFill>
        </p:spPr>
        <p:txBody>
          <a:bodyPr>
            <a:normAutofit/>
          </a:bodyPr>
          <a:lstStyle/>
          <a:p>
            <a:pPr algn="just"/>
            <a:r>
              <a:rPr lang="sk-SK" sz="2400" dirty="0"/>
              <a:t>Prelomovým dielom vo vývoji symfonickej hudby je </a:t>
            </a:r>
            <a:r>
              <a:rPr lang="sk-SK" sz="2400" b="1" dirty="0"/>
              <a:t>Fantastická symfónia </a:t>
            </a:r>
            <a:r>
              <a:rPr lang="sk-SK" sz="2400" dirty="0" err="1"/>
              <a:t>Hectora</a:t>
            </a:r>
            <a:r>
              <a:rPr lang="sk-SK" sz="2400" dirty="0"/>
              <a:t> </a:t>
            </a:r>
            <a:r>
              <a:rPr lang="sk-SK" sz="2400" dirty="0" err="1"/>
              <a:t>Berlioza</a:t>
            </a:r>
            <a:r>
              <a:rPr lang="sk-SK" sz="2400" dirty="0"/>
              <a:t>  - inšpirované skladateľovou neopätovanou láskou k anglickej herečke </a:t>
            </a:r>
            <a:r>
              <a:rPr lang="sk-SK" sz="2400" dirty="0" err="1"/>
              <a:t>Harriet</a:t>
            </a:r>
            <a:r>
              <a:rPr lang="sk-SK" sz="2400" dirty="0"/>
              <a:t> </a:t>
            </a:r>
            <a:r>
              <a:rPr lang="sk-SK" sz="2400" dirty="0" err="1"/>
              <a:t>Smithsonovej</a:t>
            </a:r>
            <a:r>
              <a:rPr lang="sk-SK" sz="2400" dirty="0"/>
              <a:t>. </a:t>
            </a:r>
          </a:p>
          <a:p>
            <a:pPr algn="just"/>
            <a:r>
              <a:rPr lang="sk-SK" sz="2400" dirty="0"/>
              <a:t>Má svoj PROGRAM, dej je daný názvom alebo popisom príbehu – program diela vysvetlil skladateľ v poznámkach v partitúre. </a:t>
            </a:r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295400"/>
            <a:ext cx="4302718" cy="4648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rgbClr val="EED2EB"/>
          </a:solidFill>
        </p:spPr>
        <p:txBody>
          <a:bodyPr>
            <a:normAutofit fontScale="90000"/>
          </a:bodyPr>
          <a:lstStyle/>
          <a:p>
            <a:r>
              <a:rPr lang="sk-SK" sz="3600" dirty="0"/>
              <a:t>Fantastická symfónia (preklad jeho poznámok)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152400" y="990600"/>
            <a:ext cx="4419600" cy="5638800"/>
          </a:xfrm>
          <a:solidFill>
            <a:srgbClr val="EED2EB"/>
          </a:solidFill>
        </p:spPr>
        <p:txBody>
          <a:bodyPr>
            <a:normAutofit fontScale="70000" lnSpcReduction="20000"/>
          </a:bodyPr>
          <a:lstStyle/>
          <a:p>
            <a:pPr algn="just"/>
            <a:r>
              <a:rPr lang="sk-SK" sz="2400" dirty="0"/>
              <a:t>ide o </a:t>
            </a:r>
            <a:r>
              <a:rPr lang="sk-SK" sz="2400" b="1" dirty="0"/>
              <a:t>rukopis titulnej strany programu</a:t>
            </a:r>
            <a:r>
              <a:rPr lang="sk-SK" sz="2400" dirty="0"/>
              <a:t> k dielu </a:t>
            </a:r>
            <a:r>
              <a:rPr lang="sk-SK" sz="2400" b="1" dirty="0" err="1"/>
              <a:t>Symphonie</a:t>
            </a:r>
            <a:r>
              <a:rPr lang="sk-SK" sz="2400" b="1" dirty="0"/>
              <a:t> </a:t>
            </a:r>
            <a:r>
              <a:rPr lang="sk-SK" sz="2400" b="1" dirty="0" err="1"/>
              <a:t>fantastique</a:t>
            </a:r>
            <a:endParaRPr lang="sk-SK" sz="2400" dirty="0"/>
          </a:p>
          <a:p>
            <a:pPr algn="just"/>
            <a:r>
              <a:rPr lang="sk-SK" sz="2400" dirty="0"/>
              <a:t>Text je po francúzsky a je to </a:t>
            </a:r>
            <a:r>
              <a:rPr lang="sk-SK" sz="2400" b="1" dirty="0"/>
              <a:t>program (príbeh) symfónie</a:t>
            </a:r>
            <a:r>
              <a:rPr lang="sk-SK" sz="2400" dirty="0"/>
              <a:t>, ktorý skladateľ napísal, aby poslucháči pochopili dej hudby.</a:t>
            </a:r>
          </a:p>
          <a:p>
            <a:pPr algn="just"/>
            <a:r>
              <a:rPr lang="sk-SK" sz="2400" dirty="0"/>
              <a:t>Epizóda zo života umelca (podtitul)</a:t>
            </a:r>
          </a:p>
          <a:p>
            <a:pPr algn="just"/>
            <a:r>
              <a:rPr lang="sk-SK" sz="2400" dirty="0"/>
              <a:t>Fantastická symfónia v 5 častiach:</a:t>
            </a:r>
          </a:p>
          <a:p>
            <a:pPr algn="just"/>
            <a:r>
              <a:rPr lang="sk-SK" sz="2400" i="1" dirty="0"/>
              <a:t>1.Sny a vášne</a:t>
            </a:r>
          </a:p>
          <a:p>
            <a:pPr algn="just"/>
            <a:r>
              <a:rPr lang="sk-SK" sz="2400" i="1" dirty="0"/>
              <a:t>2. Na plese</a:t>
            </a:r>
          </a:p>
          <a:p>
            <a:pPr algn="just"/>
            <a:r>
              <a:rPr lang="sk-SK" sz="2400" i="1" dirty="0"/>
              <a:t>3. Scéna na vidieku</a:t>
            </a:r>
          </a:p>
          <a:p>
            <a:pPr algn="just"/>
            <a:r>
              <a:rPr lang="sk-SK" sz="2400" i="1" dirty="0"/>
              <a:t>4. Cesta na popravisko</a:t>
            </a:r>
          </a:p>
          <a:p>
            <a:pPr algn="just"/>
            <a:r>
              <a:rPr lang="sk-SK" sz="2400" i="1" dirty="0"/>
              <a:t>5. Sabat čarodejníc</a:t>
            </a:r>
          </a:p>
          <a:p>
            <a:pPr algn="just"/>
            <a:r>
              <a:rPr lang="sk-SK" sz="2400" b="1" dirty="0"/>
              <a:t>Mladý umelec s veľmi živou predstavivosťou sa zamiluje do ženy.</a:t>
            </a:r>
            <a:r>
              <a:rPr lang="sk-SK" sz="2400" dirty="0"/>
              <a:t/>
            </a:r>
            <a:br>
              <a:rPr lang="sk-SK" sz="2400" dirty="0"/>
            </a:br>
            <a:r>
              <a:rPr lang="sk-SK" sz="2400" dirty="0"/>
              <a:t>Jej obraz ho prenasleduje všade – v hudbe sa objavuje </a:t>
            </a:r>
            <a:r>
              <a:rPr lang="sk-SK" sz="2400" b="1" dirty="0"/>
              <a:t>hlavná melódia</a:t>
            </a:r>
            <a:r>
              <a:rPr lang="sk-SK" sz="2400" dirty="0"/>
              <a:t>, ktorá ju predstavuje.</a:t>
            </a:r>
          </a:p>
          <a:p>
            <a:pPr algn="just"/>
            <a:r>
              <a:rPr lang="sk-SK" sz="2400" dirty="0"/>
              <a:t>Táto myšlienka sa v symfónii nazýva </a:t>
            </a:r>
            <a:r>
              <a:rPr lang="sk-SK" sz="2400" b="1" dirty="0" err="1"/>
              <a:t>idée</a:t>
            </a:r>
            <a:r>
              <a:rPr lang="sk-SK" sz="2400" b="1" dirty="0"/>
              <a:t> </a:t>
            </a:r>
            <a:r>
              <a:rPr lang="sk-SK" sz="2400" b="1" dirty="0" err="1"/>
              <a:t>fixe</a:t>
            </a:r>
            <a:r>
              <a:rPr lang="sk-SK" sz="2400" dirty="0"/>
              <a:t> – stále sa vracajúca melódia symbolizujúca milovanú ženu.</a:t>
            </a:r>
          </a:p>
          <a:p>
            <a:pPr algn="just"/>
            <a:r>
              <a:rPr lang="sk-SK" sz="2400" dirty="0"/>
              <a:t>Originálny zápis jeho symfónie:</a:t>
            </a:r>
          </a:p>
          <a:p>
            <a:pPr algn="just"/>
            <a:r>
              <a:rPr lang="sk-SK" sz="2400" dirty="0">
                <a:hlinkClick r:id="rId2"/>
              </a:rPr>
              <a:t>https://www.youtube.com/watch?v=ZufMNetKzco</a:t>
            </a:r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295400"/>
            <a:ext cx="4302718" cy="4648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sahu 6"/>
          <p:cNvSpPr txBox="1">
            <a:spLocks/>
          </p:cNvSpPr>
          <p:nvPr/>
        </p:nvSpPr>
        <p:spPr>
          <a:xfrm>
            <a:off x="152400" y="4343400"/>
            <a:ext cx="8839200" cy="2057400"/>
          </a:xfrm>
          <a:prstGeom prst="rect">
            <a:avLst/>
          </a:prstGeom>
          <a:solidFill>
            <a:srgbClr val="EED2EB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rgbClr val="EED2EB"/>
          </a:solidFill>
        </p:spPr>
        <p:txBody>
          <a:bodyPr>
            <a:normAutofit fontScale="90000"/>
          </a:bodyPr>
          <a:lstStyle/>
          <a:p>
            <a:r>
              <a:rPr lang="sk-SK" sz="3600" dirty="0"/>
              <a:t>Dej symfónie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457200" y="1066800"/>
            <a:ext cx="8305800" cy="3124200"/>
          </a:xfrm>
          <a:solidFill>
            <a:srgbClr val="EED2EB"/>
          </a:solidFill>
        </p:spPr>
        <p:txBody>
          <a:bodyPr>
            <a:normAutofit lnSpcReduction="10000"/>
          </a:bodyPr>
          <a:lstStyle/>
          <a:p>
            <a:pPr algn="just"/>
            <a:r>
              <a:rPr lang="sk-SK" sz="2400" dirty="0"/>
              <a:t>Mladý umelec sa </a:t>
            </a:r>
            <a:r>
              <a:rPr lang="sk-SK" sz="2400" b="1" dirty="0"/>
              <a:t>zamiluje do krásnej ženy</a:t>
            </a:r>
            <a:r>
              <a:rPr lang="sk-SK" sz="2400" dirty="0"/>
              <a:t> a stále na ňu myslí.</a:t>
            </a:r>
          </a:p>
          <a:p>
            <a:pPr algn="just"/>
            <a:r>
              <a:rPr lang="sk-SK" sz="2400" dirty="0"/>
              <a:t>Vidí ju na </a:t>
            </a:r>
            <a:r>
              <a:rPr lang="sk-SK" sz="2400" b="1" dirty="0"/>
              <a:t>bále medzi tancujúcimi ľuďmi</a:t>
            </a:r>
            <a:r>
              <a:rPr lang="sk-SK" sz="2400" dirty="0"/>
              <a:t>.</a:t>
            </a:r>
          </a:p>
          <a:p>
            <a:pPr algn="just"/>
            <a:r>
              <a:rPr lang="sk-SK" sz="2400" dirty="0"/>
              <a:t>V prírode premýšľa o svojej láske, ale začína byť </a:t>
            </a:r>
            <a:r>
              <a:rPr lang="sk-SK" sz="2400" b="1" dirty="0"/>
              <a:t>nepokojný a žiarlivý</a:t>
            </a:r>
            <a:r>
              <a:rPr lang="sk-SK" sz="2400" dirty="0"/>
              <a:t>.</a:t>
            </a:r>
          </a:p>
          <a:p>
            <a:pPr algn="just"/>
            <a:r>
              <a:rPr lang="sk-SK" sz="2400" dirty="0"/>
              <a:t>V predstave sa mu zdá, že </a:t>
            </a:r>
            <a:r>
              <a:rPr lang="sk-SK" sz="2400" b="1" dirty="0"/>
              <a:t>spáchal zločin a vedú ho na popravu</a:t>
            </a:r>
            <a:r>
              <a:rPr lang="sk-SK" sz="2400" dirty="0"/>
              <a:t>.</a:t>
            </a:r>
          </a:p>
          <a:p>
            <a:pPr algn="just"/>
            <a:r>
              <a:rPr lang="sk-SK" sz="2400" dirty="0"/>
              <a:t>Nakoniec má </a:t>
            </a:r>
            <a:r>
              <a:rPr lang="sk-SK" sz="2400" b="1" dirty="0"/>
              <a:t>desivý sen o sabate čarodejníc</a:t>
            </a:r>
            <a:r>
              <a:rPr lang="sk-SK" sz="2400" dirty="0"/>
              <a:t>, kde sa jeho milovaná objaví ako strašidelná postava.</a:t>
            </a:r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495800"/>
            <a:ext cx="5175924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9622" y="4495800"/>
            <a:ext cx="170937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4495800"/>
            <a:ext cx="168721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563562"/>
          </a:xfrm>
          <a:solidFill>
            <a:srgbClr val="EED2EB"/>
          </a:solidFill>
        </p:spPr>
        <p:txBody>
          <a:bodyPr>
            <a:normAutofit/>
          </a:bodyPr>
          <a:lstStyle/>
          <a:p>
            <a:r>
              <a:rPr lang="sk-SK" sz="2400" dirty="0"/>
              <a:t>Aktivita – urobme si programovú hudbu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533400" y="990600"/>
            <a:ext cx="7924800" cy="5638800"/>
          </a:xfrm>
          <a:solidFill>
            <a:srgbClr val="EED2EB"/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k-SK" sz="2400" dirty="0"/>
              <a:t>    Vyberte vhodný hudobný nástroj  pre tieto postavy:             </a:t>
            </a:r>
          </a:p>
          <a:p>
            <a:pPr marL="0" indent="0" algn="just">
              <a:buNone/>
            </a:pPr>
            <a:r>
              <a:rPr lang="sk-SK" sz="2400" dirty="0"/>
              <a:t> OBOR = ????             škriatok = ?????</a:t>
            </a:r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r>
              <a:rPr lang="sk-SK" sz="2400" dirty="0" err="1"/>
              <a:t>Saens</a:t>
            </a:r>
            <a:r>
              <a:rPr lang="sk-SK" sz="2400" dirty="0"/>
              <a:t>: Tanec kostlivcov: </a:t>
            </a:r>
            <a:r>
              <a:rPr lang="sk-SK" sz="2400" dirty="0">
                <a:hlinkClick r:id="rId2"/>
              </a:rPr>
              <a:t>https://www.youtube.com/watch?v=6DV3UX_QLqY&amp;list=RD6DV3UX_QLqY&amp;start_radio=1</a:t>
            </a: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828800"/>
            <a:ext cx="4648200" cy="3539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563562"/>
          </a:xfrm>
          <a:solidFill>
            <a:srgbClr val="EED2EB"/>
          </a:solidFill>
        </p:spPr>
        <p:txBody>
          <a:bodyPr>
            <a:normAutofit fontScale="90000"/>
          </a:bodyPr>
          <a:lstStyle/>
          <a:p>
            <a:r>
              <a:rPr lang="sk-SK" sz="2400" dirty="0"/>
              <a:t>Aktivita – urobme si programovú </a:t>
            </a:r>
            <a:r>
              <a:rPr lang="sk-SK" sz="2400" dirty="0" smtClean="0"/>
              <a:t>hudbu </a:t>
            </a:r>
            <a:br>
              <a:rPr lang="sk-SK" sz="2400" dirty="0" smtClean="0"/>
            </a:br>
            <a:r>
              <a:rPr lang="sk-SK" sz="2400" dirty="0" smtClean="0"/>
              <a:t>– dotvárajte hudbu do príbehu.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533400" y="990600"/>
            <a:ext cx="7924800" cy="5638800"/>
          </a:xfrm>
          <a:solidFill>
            <a:srgbClr val="EED2EB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sk-SK" sz="2400" dirty="0"/>
              <a:t>                  OBOR = </a:t>
            </a:r>
            <a:r>
              <a:rPr lang="sk-SK" sz="2400" dirty="0" err="1"/>
              <a:t>bubón</a:t>
            </a:r>
            <a:r>
              <a:rPr lang="sk-SK" sz="2400" dirty="0"/>
              <a:t>             škriatok = zvonkohra</a:t>
            </a:r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r>
              <a:rPr lang="sk-SK" sz="4000" dirty="0"/>
              <a:t>Veľký obor šiel veľkými a hlučnými krokmi na kraj lesa. Z okna malého domčeka naň vyzeral jeho kamarát trpaslík. Vybehol malými a tichými krôčikmi naproti obrovi. Oba mali zo stretnutia veľkú radosť. Obor si veselo niekoľkokrát poskočil. Trpaslík si zatancoval tichý </a:t>
            </a:r>
            <a:r>
              <a:rPr lang="sk-SK" sz="4000" dirty="0" err="1"/>
              <a:t>tanček</a:t>
            </a:r>
            <a:r>
              <a:rPr lang="sk-SK" sz="4000" dirty="0"/>
              <a:t>. A šli spolu na výlet. Obor hlučnými krokmi, trpaslík potichu.....</a:t>
            </a: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563562"/>
          </a:xfrm>
          <a:solidFill>
            <a:srgbClr val="EED2EB"/>
          </a:solidFill>
        </p:spPr>
        <p:txBody>
          <a:bodyPr>
            <a:normAutofit/>
          </a:bodyPr>
          <a:lstStyle/>
          <a:p>
            <a:r>
              <a:rPr lang="sk-SK" sz="2400" dirty="0"/>
              <a:t>Aktivita – urobme si programovú hudbu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4953000"/>
          </a:xfrm>
          <a:solidFill>
            <a:srgbClr val="EED2EB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2400" dirty="0"/>
              <a:t>Buďte kreatívni – vytvorte programový príbeh s hudbou s využitím nástrojov, ktoré máte k dispozícii. Vymyslite si veľmi jednoduchý príbeh, ktorý budú hádať spolužiaci.</a:t>
            </a:r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r>
              <a:rPr lang="sk-SK" sz="2400" dirty="0"/>
              <a:t>Využite zvukomalebnosť nástrojov – skladateľ pracuje ako maliar. Napodobňuje zvuky prírody, emócie = radosť, smútok, strach..., odhaľuje svet rozprávok, mýtov a fantázie. </a:t>
            </a:r>
            <a:endParaRPr lang="sk-SK" sz="2400" dirty="0" smtClean="0"/>
          </a:p>
          <a:p>
            <a:pPr marL="0" indent="0" algn="just">
              <a:buNone/>
            </a:pPr>
            <a:r>
              <a:rPr lang="sk-SK" sz="2400" dirty="0" smtClean="0"/>
              <a:t>Presne </a:t>
            </a:r>
            <a:r>
              <a:rPr lang="sk-SK" sz="2400" b="1" dirty="0"/>
              <a:t>takto vzniká programová hudba – 2 spôsobmi</a:t>
            </a:r>
            <a:r>
              <a:rPr lang="sk-SK" sz="2400" dirty="0"/>
              <a:t>:</a:t>
            </a:r>
          </a:p>
          <a:p>
            <a:pPr marL="457200" indent="-457200" algn="just">
              <a:buAutoNum type="arabicPeriod"/>
            </a:pPr>
            <a:r>
              <a:rPr lang="sk-SK" sz="2400" dirty="0"/>
              <a:t>Mám príbeh a nástroje si prispôsobím podľa neho.</a:t>
            </a:r>
          </a:p>
          <a:p>
            <a:pPr marL="457200" indent="-457200" algn="just">
              <a:buAutoNum type="arabicPeriod"/>
            </a:pPr>
            <a:r>
              <a:rPr lang="sk-SK" sz="2400" dirty="0"/>
              <a:t>Mám hotovú hudbu a k nej si domyslím príbeh. </a:t>
            </a:r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B53A877-071E-75FC-A97D-2ACD800D3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="" xmlns:a16="http://schemas.microsoft.com/office/drawing/2014/main" id="{09FCC7C5-877A-15C9-D88B-5DF792AF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0" y="381000"/>
            <a:ext cx="5029200" cy="563562"/>
          </a:xfrm>
          <a:solidFill>
            <a:srgbClr val="EED2EB"/>
          </a:solidFill>
        </p:spPr>
        <p:txBody>
          <a:bodyPr>
            <a:normAutofit/>
          </a:bodyPr>
          <a:lstStyle/>
          <a:p>
            <a:r>
              <a:rPr lang="sk-SK" sz="2800" b="1" dirty="0" smtClean="0"/>
              <a:t>PROGRAMOVÁ HUDBA</a:t>
            </a:r>
            <a:endParaRPr lang="sk-SK" sz="4800" b="1" dirty="0"/>
          </a:p>
        </p:txBody>
      </p:sp>
      <p:sp>
        <p:nvSpPr>
          <p:cNvPr id="7" name="Zástupný symbol obsahu 6">
            <a:extLst>
              <a:ext uri="{FF2B5EF4-FFF2-40B4-BE49-F238E27FC236}">
                <a16:creationId xmlns="" xmlns:a16="http://schemas.microsoft.com/office/drawing/2014/main" id="{4140F8DD-F1DA-1CF4-FCE1-DC6BED5D0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219200"/>
            <a:ext cx="6553200" cy="4953000"/>
          </a:xfrm>
          <a:solidFill>
            <a:srgbClr val="EED2EB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2700" dirty="0" smtClean="0"/>
              <a:t>Vzniká vo francúzskom romantizme.</a:t>
            </a:r>
          </a:p>
          <a:p>
            <a:pPr marL="0" indent="0" algn="just">
              <a:buNone/>
            </a:pPr>
            <a:r>
              <a:rPr lang="sk-SK" sz="2700" dirty="0" smtClean="0"/>
              <a:t>Ak </a:t>
            </a:r>
            <a:r>
              <a:rPr lang="sk-SK" sz="2700" dirty="0"/>
              <a:t>skladba nebola napísaná na vyjadrenie príbehu – </a:t>
            </a:r>
            <a:r>
              <a:rPr lang="sk-SK" sz="2700" b="1" dirty="0"/>
              <a:t>ABSOLÚTNA HUDBA.</a:t>
            </a:r>
          </a:p>
          <a:p>
            <a:pPr marL="0" indent="0" algn="just">
              <a:buNone/>
            </a:pPr>
            <a:r>
              <a:rPr lang="sk-SK" sz="2700" dirty="0"/>
              <a:t>Ak rozpráva príbeh, opisuje dej je to </a:t>
            </a:r>
            <a:r>
              <a:rPr lang="sk-SK" sz="2700" b="1" dirty="0"/>
              <a:t>PROGRAMOVÁ HUDBA</a:t>
            </a:r>
            <a:r>
              <a:rPr lang="sk-SK" sz="2700" dirty="0"/>
              <a:t>.</a:t>
            </a:r>
          </a:p>
          <a:p>
            <a:pPr marL="0" indent="0" algn="just">
              <a:buNone/>
            </a:pPr>
            <a:r>
              <a:rPr lang="sk-SK" sz="2700" dirty="0"/>
              <a:t>Jej </a:t>
            </a:r>
            <a:r>
              <a:rPr lang="sk-SK" sz="2700" b="1" dirty="0"/>
              <a:t>zakladateľom je </a:t>
            </a:r>
            <a:r>
              <a:rPr lang="sk-SK" sz="2700" b="1" dirty="0" err="1"/>
              <a:t>Hector</a:t>
            </a:r>
            <a:r>
              <a:rPr lang="sk-SK" sz="2700" b="1" dirty="0"/>
              <a:t> </a:t>
            </a:r>
            <a:r>
              <a:rPr lang="sk-SK" sz="2700" b="1" dirty="0" err="1"/>
              <a:t>Berlioz</a:t>
            </a:r>
            <a:r>
              <a:rPr lang="sk-SK" sz="2700" b="1" dirty="0"/>
              <a:t> </a:t>
            </a:r>
            <a:r>
              <a:rPr lang="sk-SK" sz="2700" dirty="0"/>
              <a:t>vďaka dielu </a:t>
            </a:r>
            <a:r>
              <a:rPr lang="sk-SK" sz="2700" b="1" dirty="0"/>
              <a:t>Fantastická symfónia. </a:t>
            </a:r>
            <a:r>
              <a:rPr lang="sk-SK" sz="2700" dirty="0"/>
              <a:t>Využíva zvukomalebnosť nástrojov a komentár k skladbe.</a:t>
            </a:r>
          </a:p>
          <a:p>
            <a:pPr marL="0" indent="0" algn="just">
              <a:buNone/>
            </a:pPr>
            <a:r>
              <a:rPr lang="sk-SK" sz="2700" dirty="0"/>
              <a:t>Nový prvok – </a:t>
            </a:r>
            <a:r>
              <a:rPr lang="sk-SK" sz="2700" i="1" dirty="0" err="1"/>
              <a:t>ideé</a:t>
            </a:r>
            <a:r>
              <a:rPr lang="sk-SK" sz="2700" i="1" dirty="0"/>
              <a:t> fixe </a:t>
            </a:r>
            <a:r>
              <a:rPr lang="sk-SK" sz="2700" dirty="0"/>
              <a:t>– opakujúca sa hudobná myšlienka.</a:t>
            </a:r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b="1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  <p:sp>
        <p:nvSpPr>
          <p:cNvPr id="4" name="Ovál 3"/>
          <p:cNvSpPr/>
          <p:nvPr/>
        </p:nvSpPr>
        <p:spPr>
          <a:xfrm>
            <a:off x="838200" y="228600"/>
            <a:ext cx="18288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DO ZOŠITA</a:t>
            </a:r>
          </a:p>
        </p:txBody>
      </p:sp>
    </p:spTree>
    <p:extLst>
      <p:ext uri="{BB962C8B-B14F-4D97-AF65-F5344CB8AC3E}">
        <p14:creationId xmlns="" xmlns:p14="http://schemas.microsoft.com/office/powerpoint/2010/main" val="174117592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563562"/>
          </a:xfrm>
          <a:solidFill>
            <a:srgbClr val="EED2EB"/>
          </a:solidFill>
        </p:spPr>
        <p:txBody>
          <a:bodyPr>
            <a:normAutofit/>
          </a:bodyPr>
          <a:lstStyle/>
          <a:p>
            <a:r>
              <a:rPr lang="sk-SK" sz="2400" dirty="0"/>
              <a:t>Námety na programovú hudbu: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533400" y="990600"/>
            <a:ext cx="7924800" cy="5334000"/>
          </a:xfrm>
          <a:solidFill>
            <a:srgbClr val="EED2EB"/>
          </a:solidFill>
        </p:spPr>
        <p:txBody>
          <a:bodyPr numCol="2">
            <a:normAutofit/>
          </a:bodyPr>
          <a:lstStyle/>
          <a:p>
            <a:r>
              <a:rPr lang="sk-SK" sz="1800" b="1" dirty="0"/>
              <a:t>Búrka prichádza</a:t>
            </a:r>
          </a:p>
          <a:p>
            <a:r>
              <a:rPr lang="sk-SK" sz="1800" dirty="0" smtClean="0"/>
              <a:t>☀ </a:t>
            </a:r>
            <a:r>
              <a:rPr lang="sk-SK" sz="1800" dirty="0"/>
              <a:t>Najprv je </a:t>
            </a:r>
            <a:r>
              <a:rPr lang="sk-SK" sz="1800" b="1" dirty="0"/>
              <a:t>pokojné slnečné popoludnie v lese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 smtClean="0"/>
              <a:t>-  </a:t>
            </a:r>
            <a:r>
              <a:rPr lang="sk-SK" sz="1800" dirty="0"/>
              <a:t>Začne </a:t>
            </a:r>
            <a:r>
              <a:rPr lang="sk-SK" sz="1800" b="1" dirty="0"/>
              <a:t>fúkať vietor</a:t>
            </a:r>
            <a:r>
              <a:rPr lang="sk-SK" sz="1800" dirty="0"/>
              <a:t> a stromy sa pomaly hýbu.</a:t>
            </a:r>
            <a:br>
              <a:rPr lang="sk-SK" sz="1800" dirty="0"/>
            </a:br>
            <a:r>
              <a:rPr lang="sk-SK" sz="1800" dirty="0"/>
              <a:t>⛈️ Príde </a:t>
            </a:r>
            <a:r>
              <a:rPr lang="sk-SK" sz="1800" b="1" dirty="0"/>
              <a:t>silná búrka – hromy, dážď a vietor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🌧️ Búrka postupne </a:t>
            </a:r>
            <a:r>
              <a:rPr lang="sk-SK" sz="1800" b="1" dirty="0"/>
              <a:t>slabne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🌈 </a:t>
            </a:r>
            <a:r>
              <a:rPr lang="sk-SK" sz="1800" dirty="0" smtClean="0"/>
              <a:t>   Nakoniec </a:t>
            </a:r>
            <a:r>
              <a:rPr lang="sk-SK" sz="1800" dirty="0"/>
              <a:t>vyjde </a:t>
            </a:r>
            <a:r>
              <a:rPr lang="sk-SK" sz="1800" b="1" dirty="0"/>
              <a:t>slnko a je pokoj</a:t>
            </a:r>
            <a:r>
              <a:rPr lang="sk-SK" sz="1800" dirty="0"/>
              <a:t>.</a:t>
            </a:r>
          </a:p>
          <a:p>
            <a:endParaRPr lang="sk-SK" sz="1800" dirty="0"/>
          </a:p>
          <a:p>
            <a:r>
              <a:rPr lang="sk-SK" sz="1800" b="1" dirty="0"/>
              <a:t>Strašidelný hrad</a:t>
            </a:r>
          </a:p>
          <a:p>
            <a:r>
              <a:rPr lang="sk-SK" sz="1800" dirty="0"/>
              <a:t>🌙 </a:t>
            </a:r>
            <a:r>
              <a:rPr lang="sk-SK" sz="1800" dirty="0" smtClean="0"/>
              <a:t>    V </a:t>
            </a:r>
            <a:r>
              <a:rPr lang="sk-SK" sz="1800" dirty="0"/>
              <a:t>noci ide </a:t>
            </a:r>
            <a:r>
              <a:rPr lang="sk-SK" sz="1800" b="1" dirty="0"/>
              <a:t>odvážny chlapec k starému hradu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🚪 </a:t>
            </a:r>
            <a:r>
              <a:rPr lang="sk-SK" sz="1800" dirty="0" smtClean="0"/>
              <a:t>  Pomaly </a:t>
            </a:r>
            <a:r>
              <a:rPr lang="sk-SK" sz="1800" dirty="0"/>
              <a:t>otvorí </a:t>
            </a:r>
            <a:r>
              <a:rPr lang="sk-SK" sz="1800" b="1" dirty="0"/>
              <a:t>vŕzgajúce dvere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👻 </a:t>
            </a:r>
            <a:r>
              <a:rPr lang="sk-SK" sz="1800" dirty="0" smtClean="0"/>
              <a:t>  Objavia </a:t>
            </a:r>
            <a:r>
              <a:rPr lang="sk-SK" sz="1800" dirty="0"/>
              <a:t>sa </a:t>
            </a:r>
            <a:r>
              <a:rPr lang="sk-SK" sz="1800" b="1" dirty="0"/>
              <a:t>strašidlá a duchovia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🏃 </a:t>
            </a:r>
            <a:r>
              <a:rPr lang="sk-SK" sz="1800" dirty="0" smtClean="0"/>
              <a:t>  Chlapec </a:t>
            </a:r>
            <a:r>
              <a:rPr lang="sk-SK" sz="1800" dirty="0"/>
              <a:t>sa </a:t>
            </a:r>
            <a:r>
              <a:rPr lang="sk-SK" sz="1800" b="1" dirty="0"/>
              <a:t>zľakne a uteká preč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😅 </a:t>
            </a:r>
            <a:r>
              <a:rPr lang="sk-SK" sz="1800" dirty="0" smtClean="0"/>
              <a:t>   Nakoniec </a:t>
            </a:r>
            <a:r>
              <a:rPr lang="sk-SK" sz="1800" dirty="0"/>
              <a:t>zistí, že to bol </a:t>
            </a:r>
            <a:r>
              <a:rPr lang="sk-SK" sz="1800" b="1" dirty="0"/>
              <a:t>len sen</a:t>
            </a:r>
            <a:r>
              <a:rPr lang="sk-SK" sz="1800" dirty="0"/>
              <a:t>.</a:t>
            </a:r>
          </a:p>
          <a:p>
            <a:endParaRPr lang="sk-SK" sz="1800" dirty="0"/>
          </a:p>
          <a:p>
            <a:endParaRPr lang="sk-SK" sz="1800" dirty="0"/>
          </a:p>
          <a:p>
            <a:r>
              <a:rPr lang="sk-SK" sz="1800" b="1" dirty="0" smtClean="0"/>
              <a:t>Mačka </a:t>
            </a:r>
            <a:r>
              <a:rPr lang="sk-SK" sz="1800" b="1" dirty="0"/>
              <a:t>a myš</a:t>
            </a:r>
          </a:p>
          <a:p>
            <a:r>
              <a:rPr lang="sk-SK" sz="1800" dirty="0"/>
              <a:t>🐭 </a:t>
            </a:r>
            <a:r>
              <a:rPr lang="sk-SK" sz="1800" dirty="0" smtClean="0"/>
              <a:t>    Malá </a:t>
            </a:r>
            <a:r>
              <a:rPr lang="sk-SK" sz="1800" dirty="0"/>
              <a:t>myš </a:t>
            </a:r>
            <a:r>
              <a:rPr lang="sk-SK" sz="1800" b="1" dirty="0"/>
              <a:t>potichu hľadá syr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🐱 </a:t>
            </a:r>
            <a:r>
              <a:rPr lang="sk-SK" sz="1800" dirty="0" smtClean="0"/>
              <a:t>   Mačka </a:t>
            </a:r>
            <a:r>
              <a:rPr lang="sk-SK" sz="1800" dirty="0"/>
              <a:t>ju </a:t>
            </a:r>
            <a:r>
              <a:rPr lang="sk-SK" sz="1800" b="1" dirty="0"/>
              <a:t>zbadá a začne ju sledovať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🏃 </a:t>
            </a:r>
            <a:r>
              <a:rPr lang="sk-SK" sz="1800" dirty="0" smtClean="0"/>
              <a:t>    Začne </a:t>
            </a:r>
            <a:r>
              <a:rPr lang="sk-SK" sz="1800" b="1" dirty="0"/>
              <a:t>naháňačka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🪤 </a:t>
            </a:r>
            <a:r>
              <a:rPr lang="sk-SK" sz="1800" dirty="0" smtClean="0"/>
              <a:t>    Myš </a:t>
            </a:r>
            <a:r>
              <a:rPr lang="sk-SK" sz="1800" dirty="0"/>
              <a:t>sa </a:t>
            </a:r>
            <a:r>
              <a:rPr lang="sk-SK" sz="1800" b="1" dirty="0"/>
              <a:t>rýchlo schová do diery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😾 </a:t>
            </a:r>
            <a:r>
              <a:rPr lang="sk-SK" sz="1800" dirty="0" smtClean="0"/>
              <a:t>    Mačka </a:t>
            </a:r>
            <a:r>
              <a:rPr lang="sk-SK" sz="1800" dirty="0"/>
              <a:t>zostane nahnevaná.</a:t>
            </a:r>
          </a:p>
          <a:p>
            <a:endParaRPr lang="sk-SK" sz="1800" dirty="0"/>
          </a:p>
          <a:p>
            <a:r>
              <a:rPr lang="sk-SK" sz="1800" b="1" dirty="0"/>
              <a:t>Lesné zvieratá ráno</a:t>
            </a:r>
          </a:p>
          <a:p>
            <a:r>
              <a:rPr lang="sk-SK" sz="1800" dirty="0"/>
              <a:t>🌅 </a:t>
            </a:r>
            <a:r>
              <a:rPr lang="sk-SK" sz="1800" dirty="0" smtClean="0"/>
              <a:t>    V </a:t>
            </a:r>
            <a:r>
              <a:rPr lang="sk-SK" sz="1800" dirty="0"/>
              <a:t>lese </a:t>
            </a:r>
            <a:r>
              <a:rPr lang="sk-SK" sz="1800" b="1" dirty="0"/>
              <a:t>vychádza slnko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🐦 </a:t>
            </a:r>
            <a:r>
              <a:rPr lang="sk-SK" sz="1800" dirty="0" smtClean="0"/>
              <a:t>     Začnú </a:t>
            </a:r>
            <a:r>
              <a:rPr lang="sk-SK" sz="1800" dirty="0"/>
              <a:t>spievať </a:t>
            </a:r>
            <a:r>
              <a:rPr lang="sk-SK" sz="1800" b="1" dirty="0"/>
              <a:t>vtáky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🦌 </a:t>
            </a:r>
            <a:r>
              <a:rPr lang="sk-SK" sz="1800" dirty="0" smtClean="0"/>
              <a:t>    Zvieratá </a:t>
            </a:r>
            <a:r>
              <a:rPr lang="sk-SK" sz="1800" dirty="0"/>
              <a:t>sa </a:t>
            </a:r>
            <a:r>
              <a:rPr lang="sk-SK" sz="1800" b="1" dirty="0"/>
              <a:t>prebúdzajú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🐇 </a:t>
            </a:r>
            <a:r>
              <a:rPr lang="sk-SK" sz="1800" dirty="0" smtClean="0"/>
              <a:t>    Zajac </a:t>
            </a:r>
            <a:r>
              <a:rPr lang="sk-SK" sz="1800" dirty="0"/>
              <a:t>začne </a:t>
            </a:r>
            <a:r>
              <a:rPr lang="sk-SK" sz="1800" b="1" dirty="0"/>
              <a:t>skákať po lúke</a:t>
            </a:r>
            <a:r>
              <a:rPr lang="sk-SK" sz="1800" dirty="0"/>
              <a:t>.</a:t>
            </a:r>
            <a:br>
              <a:rPr lang="sk-SK" sz="1800" dirty="0"/>
            </a:br>
            <a:r>
              <a:rPr lang="sk-SK" sz="1800" dirty="0"/>
              <a:t>🌞 </a:t>
            </a:r>
            <a:r>
              <a:rPr lang="sk-SK" sz="1800" dirty="0" smtClean="0"/>
              <a:t>    Les </a:t>
            </a:r>
            <a:r>
              <a:rPr lang="sk-SK" sz="1800" dirty="0"/>
              <a:t>je plný </a:t>
            </a:r>
            <a:r>
              <a:rPr lang="sk-SK" sz="1800" b="1" dirty="0"/>
              <a:t>života a radosti</a:t>
            </a:r>
            <a:r>
              <a:rPr lang="sk-SK" sz="1800" dirty="0"/>
              <a:t>.</a:t>
            </a:r>
            <a:endParaRPr lang="sk-SK" dirty="0"/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04800"/>
            <a:ext cx="6324600" cy="62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2362200" y="304800"/>
            <a:ext cx="4114800" cy="563562"/>
          </a:xfrm>
          <a:solidFill>
            <a:srgbClr val="EED2EB"/>
          </a:solidFill>
        </p:spPr>
        <p:txBody>
          <a:bodyPr>
            <a:noAutofit/>
          </a:bodyPr>
          <a:lstStyle/>
          <a:p>
            <a:r>
              <a:rPr lang="sk-SK" sz="2400" dirty="0"/>
              <a:t>Na záver...</a:t>
            </a:r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1066800"/>
          </a:xfrm>
          <a:solidFill>
            <a:srgbClr val="EED2EB"/>
          </a:solidFill>
        </p:spPr>
        <p:txBody>
          <a:bodyPr>
            <a:normAutofit/>
          </a:bodyPr>
          <a:lstStyle/>
          <a:p>
            <a:pPr marL="93663" indent="-93663" algn="ctr"/>
            <a:endParaRPr lang="sk-SK" sz="2800" dirty="0"/>
          </a:p>
          <a:p>
            <a:pPr marL="93663" indent="-93663" algn="ctr"/>
            <a:r>
              <a:rPr lang="sk-SK" sz="2800" dirty="0"/>
              <a:t>Ak nám zostal čas, zaspievame si valčík.</a:t>
            </a:r>
          </a:p>
          <a:p>
            <a:pPr algn="ctr"/>
            <a:endParaRPr lang="sk-SK" sz="2800" dirty="0"/>
          </a:p>
          <a:p>
            <a:pPr algn="ctr"/>
            <a:endParaRPr lang="sk-SK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endParaRPr lang="sk-SK" sz="2800" dirty="0"/>
          </a:p>
          <a:p>
            <a:pPr marL="0" indent="0" algn="ctr"/>
            <a:endParaRPr lang="sk-SK" sz="2600" b="1" i="1" dirty="0">
              <a:solidFill>
                <a:srgbClr val="A45A6F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3795</TotalTime>
  <Words>675</Words>
  <Application>Microsoft Office PowerPoint</Application>
  <PresentationFormat>Prezentácia na obrazovke (4:3)</PresentationFormat>
  <Paragraphs>134</Paragraphs>
  <Slides>15</Slides>
  <Notes>1</Notes>
  <HiddenSlides>0</HiddenSlides>
  <MMClips>2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6" baseType="lpstr">
      <vt:lpstr>Motív Office</vt:lpstr>
      <vt:lpstr>Hector Berlioz  PROGRAMOVÁ HUDBA </vt:lpstr>
      <vt:lpstr>Porovnajte 2 hudobné ukážky</vt:lpstr>
      <vt:lpstr>Porovnajte 2 hudobné ukážky</vt:lpstr>
      <vt:lpstr>Portréty: HECTOR BERLIOZ ( 1803-1869)</vt:lpstr>
      <vt:lpstr>HECTOR BERLIOZ</vt:lpstr>
      <vt:lpstr>PROGRAMOVÁ HUDBA</vt:lpstr>
      <vt:lpstr>Fantastická symfónia (preklad jeho poznámok)</vt:lpstr>
      <vt:lpstr>Dej symfónie</vt:lpstr>
      <vt:lpstr>Aktivita – urobme si programovú hudbu</vt:lpstr>
      <vt:lpstr>Aktivita – urobme si programovú hudbu  – dotvárajte hudbu do príbehu.</vt:lpstr>
      <vt:lpstr>Aktivita – urobme si programovú hudbu</vt:lpstr>
      <vt:lpstr>PROGRAMOVÁ HUDBA</vt:lpstr>
      <vt:lpstr>Námety na programovú hudbu:</vt:lpstr>
      <vt:lpstr>Snímka 14</vt:lpstr>
      <vt:lpstr>Na záver...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Veronika Savková</dc:creator>
  <cp:lastModifiedBy>Veronika Savková</cp:lastModifiedBy>
  <cp:revision>190</cp:revision>
  <dcterms:created xsi:type="dcterms:W3CDTF">2025-02-22T18:02:43Z</dcterms:created>
  <dcterms:modified xsi:type="dcterms:W3CDTF">2026-08-03T18:33:48Z</dcterms:modified>
</cp:coreProperties>
</file>