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3" r:id="rId5"/>
    <p:sldId id="268" r:id="rId6"/>
    <p:sldId id="267" r:id="rId7"/>
    <p:sldId id="269" r:id="rId8"/>
    <p:sldId id="264" r:id="rId9"/>
    <p:sldId id="265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41" autoAdjust="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02.05.2026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hyperlink" Target="https://www.youtube.com/watch?v=ApCL2GomTD4&amp;list=RDApCL2GomTD4&amp;start_radio=1" TargetMode="External"/><Relationship Id="rId18" Type="http://schemas.openxmlformats.org/officeDocument/2006/relationships/image" Target="../media/image4.png"/><Relationship Id="rId3" Type="http://schemas.openxmlformats.org/officeDocument/2006/relationships/audio" Target="file:///D:\ZS\HV\HV%205-9%20ZS\hv%207\PPT7\uk&#225;&#382;ky\hudobna%20paleta\HAUSER%20-%20Adagio%20for%20Strings%20Barber.mp3" TargetMode="External"/><Relationship Id="rId7" Type="http://schemas.openxmlformats.org/officeDocument/2006/relationships/audio" Target="file:///D:\ZS\HV\HV%205-9%20ZS\hv%207\PPT7\uk&#225;&#382;ky\hudobna%20paleta\_Polymorphia%20na%2048%20instrumentw%20smyczkowych_%20_%20_Polymorphia%20for%2048%20stringed%20instruments_.mp3" TargetMode="External"/><Relationship Id="rId12" Type="http://schemas.openxmlformats.org/officeDocument/2006/relationships/hyperlink" Target="https://www.youtube.com/watch?v=LQl5eGBzbuo&amp;list=PL_FL9b6e0gdFx1a5wVK_CVd2_yC_fJ0x8" TargetMode="External"/><Relationship Id="rId17" Type="http://schemas.openxmlformats.org/officeDocument/2006/relationships/image" Target="../media/image3.png"/><Relationship Id="rId2" Type="http://schemas.openxmlformats.org/officeDocument/2006/relationships/audio" Target="file:///D:\ZS\HV\HV%205-9%20ZS\hv%207\PPT7\uk&#225;&#382;ky\hudobna%20paleta\Romeo%20and%20Juliet%20%20Dance%20of%20the%20Knights%20The%20Royal%20Ballet.mp3" TargetMode="Externa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audio" Target="file:///D:\ZS\HV\HV%205-9%20ZS\hv%207\PPT7\uk&#225;&#382;ky\hudobna%20paleta\Secret%20Garden-%20The%20Rap.mp3" TargetMode="External"/><Relationship Id="rId6" Type="http://schemas.openxmlformats.org/officeDocument/2006/relationships/audio" Target="file:///D:\ZS\HV\HV%205-9%20ZS\hv%207\PPT7\uk&#225;&#382;ky\hudobna%20paleta\The%20Mask%20Soundtrack%20-%20Royal%20Crown%20Revue%20-%20Hey_%20Pachuco_.mp3" TargetMode="External"/><Relationship Id="rId11" Type="http://schemas.openxmlformats.org/officeDocument/2006/relationships/hyperlink" Target="https://www.youtube.com/watch?v=Hc8gYoXkLZ4&amp;list=RDHc8gYoXkLZ4&amp;start_radio=1" TargetMode="External"/><Relationship Id="rId5" Type="http://schemas.openxmlformats.org/officeDocument/2006/relationships/audio" Target="file:///D:\ZS\HV\HV%205-9%20ZS\hv%207\PPT7\uk&#225;&#382;ky\hudobna%20paleta\Passacaglia%20-%20Handel_%20Halvorsen%20Relaxing%20Piano%20Music.mp3" TargetMode="External"/><Relationship Id="rId15" Type="http://schemas.openxmlformats.org/officeDocument/2006/relationships/hyperlink" Target="https://www.youtube.com/watch?v=vwImX18AS_E" TargetMode="External"/><Relationship Id="rId10" Type="http://schemas.openxmlformats.org/officeDocument/2006/relationships/hyperlink" Target="https://www.youtube.com/watch?v=SyDo3h1Tu7c&amp;list=RDSyDo3h1Tu7c&amp;start_radio=1" TargetMode="External"/><Relationship Id="rId19" Type="http://schemas.openxmlformats.org/officeDocument/2006/relationships/image" Target="../media/image5.png"/><Relationship Id="rId4" Type="http://schemas.openxmlformats.org/officeDocument/2006/relationships/audio" Target="file:///D:\ZS\HV\HV%205-9%20ZS\hv%207\PPT7\uk&#225;&#382;ky\hudobna%20paleta\Shades%20Of%20Grey%20From%20_Fifty%20Shades%20Of%20Grey_%20Score.mp3" TargetMode="External"/><Relationship Id="rId9" Type="http://schemas.openxmlformats.org/officeDocument/2006/relationships/hyperlink" Target="https://www.youtube.com/watch?v=6m_4dtYrl_Y&amp;list=RD6m_4dtYrl_Y&amp;start_radio=1" TargetMode="External"/><Relationship Id="rId14" Type="http://schemas.openxmlformats.org/officeDocument/2006/relationships/hyperlink" Target="https://www.youtube.com/watch?v=ns1_foq0FJo&amp;list=PLE031A54F4940053E&amp;index=8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youtube.com/watch?v=LwLABSm0yYc&amp;list=RDLwLABSm0yYc&amp;start_radio=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E6b3swbnWg&amp;list=RD9E6b3swbnWg&amp;start_radio=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4365105"/>
            <a:ext cx="7772400" cy="1470025"/>
          </a:xfrm>
        </p:spPr>
        <p:txBody>
          <a:bodyPr/>
          <a:lstStyle/>
          <a:p>
            <a:r>
              <a:rPr lang="sk-SK" b="1" dirty="0" smtClean="0">
                <a:solidFill>
                  <a:schemeClr val="bg1"/>
                </a:solidFill>
              </a:rPr>
              <a:t>IMPRESIONIZMUS II.</a:t>
            </a:r>
            <a:endParaRPr lang="sk-SK" b="1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48651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sk-SK" dirty="0" smtClean="0"/>
              <a:t>Farebnosť skladieb:</a:t>
            </a:r>
            <a:br>
              <a:rPr lang="sk-SK" dirty="0" smtClean="0"/>
            </a:br>
            <a:r>
              <a:rPr lang="sk-SK" dirty="0" smtClean="0"/>
              <a:t>Priraď farbu k hudobným ukážkam</a:t>
            </a:r>
            <a:endParaRPr lang="sk-SK" dirty="0"/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5724128" y="4725144"/>
            <a:ext cx="3248744" cy="1944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lvl="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>
                <a:hlinkClick r:id="rId9"/>
              </a:rPr>
              <a:t>https</a:t>
            </a:r>
            <a:r>
              <a:rPr lang="sk-SK" sz="3200" dirty="0" smtClean="0">
                <a:hlinkClick r:id="rId9"/>
              </a:rPr>
              <a:t>://</a:t>
            </a:r>
            <a:r>
              <a:rPr lang="sk-SK" sz="3200" dirty="0" smtClean="0">
                <a:hlinkClick r:id="rId9"/>
              </a:rPr>
              <a:t>www.youtube.com/watch?v=6m_4dtYrl_Y&amp;list=RD6m_4dtYrl_Y&amp;start_radio=1</a:t>
            </a:r>
            <a:endParaRPr lang="sk-SK" sz="3200" dirty="0" smtClean="0"/>
          </a:p>
          <a:p>
            <a:pPr lvl="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>
                <a:hlinkClick r:id="rId10"/>
              </a:rPr>
              <a:t>https</a:t>
            </a:r>
            <a:r>
              <a:rPr lang="sk-SK" sz="3200" dirty="0" smtClean="0">
                <a:hlinkClick r:id="rId10"/>
              </a:rPr>
              <a:t>://</a:t>
            </a:r>
            <a:r>
              <a:rPr lang="sk-SK" sz="3200" dirty="0" smtClean="0">
                <a:hlinkClick r:id="rId10"/>
              </a:rPr>
              <a:t>www.youtube.com/watch?v=SyDo3h1Tu7c&amp;list=RDSyDo3h1Tu7c&amp;start_radio=1</a:t>
            </a:r>
            <a:endParaRPr lang="sk-SK" sz="3200" dirty="0" smtClean="0"/>
          </a:p>
          <a:p>
            <a:pPr lvl="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>
                <a:hlinkClick r:id="rId11"/>
              </a:rPr>
              <a:t>https://</a:t>
            </a:r>
            <a:r>
              <a:rPr lang="sk-SK" sz="3200" dirty="0" smtClean="0">
                <a:hlinkClick r:id="rId11"/>
              </a:rPr>
              <a:t>www.youtube.com/watch?v=Hc8gYoXkLZ4&amp;list=RDHc8gYoXkLZ4&amp;start_radio=1</a:t>
            </a:r>
            <a:endParaRPr lang="sk-SK" sz="3200" dirty="0" smtClean="0"/>
          </a:p>
          <a:p>
            <a:pPr lvl="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>
                <a:hlinkClick r:id="rId12"/>
              </a:rPr>
              <a:t>https</a:t>
            </a:r>
            <a:r>
              <a:rPr lang="sk-SK" sz="3200" dirty="0" smtClean="0">
                <a:hlinkClick r:id="rId12"/>
              </a:rPr>
              <a:t>://</a:t>
            </a:r>
            <a:r>
              <a:rPr lang="sk-SK" sz="3200" dirty="0" smtClean="0">
                <a:hlinkClick r:id="rId12"/>
              </a:rPr>
              <a:t>www.youtube.com/watch?v=LQl5eGBzbuo&amp;list=PL_FL9b6e0gdFx1a5wVK_CVd2_yC_fJ0x8</a:t>
            </a:r>
            <a:endParaRPr lang="sk-SK" sz="3200" dirty="0" smtClean="0"/>
          </a:p>
          <a:p>
            <a:pPr lvl="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>
                <a:hlinkClick r:id="rId13"/>
              </a:rPr>
              <a:t>https://</a:t>
            </a:r>
            <a:r>
              <a:rPr lang="sk-SK" sz="3200" dirty="0" smtClean="0">
                <a:hlinkClick r:id="rId13"/>
              </a:rPr>
              <a:t>www.youtube.com/watch?v=ApCL2GomTD4&amp;list=RDApCL2GomTD4&amp;start_radio=1</a:t>
            </a:r>
            <a:endParaRPr lang="sk-SK" sz="3200" dirty="0" smtClean="0"/>
          </a:p>
          <a:p>
            <a:pPr lvl="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>
                <a:hlinkClick r:id="rId14"/>
              </a:rPr>
              <a:t>https://</a:t>
            </a:r>
            <a:r>
              <a:rPr lang="sk-SK" sz="3200" dirty="0" smtClean="0">
                <a:hlinkClick r:id="rId14"/>
              </a:rPr>
              <a:t>www.youtube.com/watch?v=ns1_foq0FJo&amp;list=PLE031A54F4940053E&amp;index=8</a:t>
            </a:r>
            <a:endParaRPr lang="sk-SK" sz="3200" dirty="0" smtClean="0"/>
          </a:p>
          <a:p>
            <a:pPr lvl="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>
                <a:hlinkClick r:id="rId15"/>
              </a:rPr>
              <a:t>https://</a:t>
            </a:r>
            <a:r>
              <a:rPr lang="sk-SK" sz="3200" dirty="0" smtClean="0">
                <a:hlinkClick r:id="rId15"/>
              </a:rPr>
              <a:t>www.youtube.com/watch?v=vwImX18AS_E</a:t>
            </a:r>
            <a:endParaRPr lang="sk-SK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sk-SK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sk-SK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sk-SK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0825" y="2111614"/>
            <a:ext cx="5400675" cy="429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ástupný symbol pro obsah 2"/>
          <p:cNvSpPr txBox="1">
            <a:spLocks/>
          </p:cNvSpPr>
          <p:nvPr/>
        </p:nvSpPr>
        <p:spPr>
          <a:xfrm>
            <a:off x="5724128" y="2132857"/>
            <a:ext cx="3248744" cy="24482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1.           5.</a:t>
            </a:r>
            <a:r>
              <a:rPr kumimoji="0" lang="sk-SK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/>
              <a:t>2.           6.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/>
              <a:t>3.           7.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sk-SK" sz="3200" dirty="0" smtClean="0"/>
              <a:t>4.   </a:t>
            </a: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Secret Garden- The Rap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7" cstate="print"/>
          <a:stretch>
            <a:fillRect/>
          </a:stretch>
        </p:blipFill>
        <p:spPr>
          <a:xfrm>
            <a:off x="6516216" y="2204864"/>
            <a:ext cx="461640" cy="461640"/>
          </a:xfrm>
          <a:prstGeom prst="rect">
            <a:avLst/>
          </a:prstGeom>
        </p:spPr>
      </p:pic>
      <p:pic>
        <p:nvPicPr>
          <p:cNvPr id="10" name="Romeo and Juliet  Dance of the Knights The Royal Ballet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8" cstate="print"/>
          <a:stretch>
            <a:fillRect/>
          </a:stretch>
        </p:blipFill>
        <p:spPr>
          <a:xfrm>
            <a:off x="6516216" y="2852936"/>
            <a:ext cx="432048" cy="432048"/>
          </a:xfrm>
          <a:prstGeom prst="rect">
            <a:avLst/>
          </a:prstGeom>
        </p:spPr>
      </p:pic>
      <p:pic>
        <p:nvPicPr>
          <p:cNvPr id="11" name="HAUSER - Adagio for Strings Barber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9" cstate="print"/>
          <a:stretch>
            <a:fillRect/>
          </a:stretch>
        </p:blipFill>
        <p:spPr>
          <a:xfrm>
            <a:off x="6516216" y="3429000"/>
            <a:ext cx="432048" cy="432048"/>
          </a:xfrm>
          <a:prstGeom prst="rect">
            <a:avLst/>
          </a:prstGeom>
        </p:spPr>
      </p:pic>
      <p:pic>
        <p:nvPicPr>
          <p:cNvPr id="12" name="Shades Of Grey From _Fifty Shades Of Grey_ Score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20" cstate="print"/>
          <a:stretch>
            <a:fillRect/>
          </a:stretch>
        </p:blipFill>
        <p:spPr>
          <a:xfrm>
            <a:off x="6588224" y="4005065"/>
            <a:ext cx="389632" cy="389632"/>
          </a:xfrm>
          <a:prstGeom prst="rect">
            <a:avLst/>
          </a:prstGeom>
        </p:spPr>
      </p:pic>
      <p:pic>
        <p:nvPicPr>
          <p:cNvPr id="13" name="Passacaglia - Handel_ Halvorsen Relaxing Piano Music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8" cstate="print"/>
          <a:stretch>
            <a:fillRect/>
          </a:stretch>
        </p:blipFill>
        <p:spPr>
          <a:xfrm>
            <a:off x="7812360" y="2204864"/>
            <a:ext cx="461640" cy="461640"/>
          </a:xfrm>
          <a:prstGeom prst="rect">
            <a:avLst/>
          </a:prstGeom>
        </p:spPr>
      </p:pic>
      <p:pic>
        <p:nvPicPr>
          <p:cNvPr id="14" name="The Mask Soundtrack - Royal Crown Revue - Hey_ Pachuco_.mp3">
            <a:hlinkClick r:id="" action="ppaction://media"/>
          </p:cNvPr>
          <p:cNvPicPr>
            <a:picLocks noRot="1" noChangeAspect="1"/>
          </p:cNvPicPr>
          <p:nvPr>
            <a:audioFile r:link="rId6"/>
          </p:nvPr>
        </p:nvPicPr>
        <p:blipFill>
          <a:blip r:embed="rId18" cstate="print"/>
          <a:stretch>
            <a:fillRect/>
          </a:stretch>
        </p:blipFill>
        <p:spPr>
          <a:xfrm>
            <a:off x="7812360" y="2852936"/>
            <a:ext cx="461640" cy="461640"/>
          </a:xfrm>
          <a:prstGeom prst="rect">
            <a:avLst/>
          </a:prstGeom>
        </p:spPr>
      </p:pic>
      <p:pic>
        <p:nvPicPr>
          <p:cNvPr id="15" name="_Polymorphia na 48 instrumentw smyczkowych_ _ _Polymorphia for 48 stringed instruments_.mp3">
            <a:hlinkClick r:id="" action="ppaction://media"/>
          </p:cNvPr>
          <p:cNvPicPr>
            <a:picLocks noRot="1" noChangeAspect="1"/>
          </p:cNvPicPr>
          <p:nvPr>
            <a:audioFile r:link="rId7"/>
          </p:nvPr>
        </p:nvPicPr>
        <p:blipFill>
          <a:blip r:embed="rId18" cstate="print"/>
          <a:stretch>
            <a:fillRect/>
          </a:stretch>
        </p:blipFill>
        <p:spPr>
          <a:xfrm>
            <a:off x="7812360" y="3429000"/>
            <a:ext cx="432048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3416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687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7150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smtClean="0"/>
              <a:t>Uhádni meno dnešného skladateľa</a:t>
            </a:r>
            <a:endParaRPr lang="sk-SK" dirty="0"/>
          </a:p>
        </p:txBody>
      </p:sp>
      <p:pic>
        <p:nvPicPr>
          <p:cNvPr id="4" name="Zástupný symbol obsahu 3" descr="rave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875" t="6767" r="62376" b="52630"/>
          <a:stretch>
            <a:fillRect/>
          </a:stretch>
        </p:blipFill>
        <p:spPr>
          <a:xfrm>
            <a:off x="539552" y="908720"/>
            <a:ext cx="7896877" cy="3384376"/>
          </a:xfrm>
          <a:solidFill>
            <a:schemeClr val="accent6">
              <a:lumMod val="40000"/>
              <a:lumOff val="60000"/>
            </a:schemeClr>
          </a:solidFill>
        </p:spPr>
      </p:pic>
      <p:pic>
        <p:nvPicPr>
          <p:cNvPr id="5" name="Zástupný symbol obsahu 3" descr="ravel.jpg"/>
          <p:cNvPicPr>
            <a:picLocks noChangeAspect="1"/>
          </p:cNvPicPr>
          <p:nvPr/>
        </p:nvPicPr>
        <p:blipFill>
          <a:blip r:embed="rId2" cstate="print"/>
          <a:srcRect l="40944" t="5573" r="14431" b="47057"/>
          <a:stretch>
            <a:fillRect/>
          </a:stretch>
        </p:blipFill>
        <p:spPr>
          <a:xfrm>
            <a:off x="539552" y="4365104"/>
            <a:ext cx="7848872" cy="235226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sk-SK" dirty="0" err="1" smtClean="0"/>
              <a:t>Maurice</a:t>
            </a:r>
            <a:r>
              <a:rPr lang="sk-SK" dirty="0" smtClean="0"/>
              <a:t> </a:t>
            </a:r>
            <a:r>
              <a:rPr lang="sk-SK" dirty="0" err="1" smtClean="0"/>
              <a:t>Ravel</a:t>
            </a:r>
            <a:r>
              <a:rPr lang="sk-SK" dirty="0" smtClean="0"/>
              <a:t> (1875-1937)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532859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marL="4032250" algn="just"/>
            <a:r>
              <a:rPr lang="sk-SK" dirty="0"/>
              <a:t>- </a:t>
            </a:r>
            <a:r>
              <a:rPr lang="sk-SK" dirty="0" smtClean="0"/>
              <a:t>Francúz, klavirista</a:t>
            </a:r>
            <a:endParaRPr lang="sk-SK" dirty="0"/>
          </a:p>
          <a:p>
            <a:pPr marL="4032250" algn="just"/>
            <a:r>
              <a:rPr lang="sk-SK" dirty="0"/>
              <a:t>- </a:t>
            </a:r>
            <a:r>
              <a:rPr lang="sk-SK" dirty="0" smtClean="0"/>
              <a:t>celý život ho trápili rôzne zdravotné problémy, </a:t>
            </a:r>
            <a:endParaRPr lang="sk-SK" dirty="0"/>
          </a:p>
          <a:p>
            <a:pPr marL="4032250" algn="just"/>
            <a:r>
              <a:rPr lang="sk-SK" dirty="0"/>
              <a:t>- </a:t>
            </a:r>
            <a:r>
              <a:rPr lang="sk-SK" dirty="0" smtClean="0"/>
              <a:t>počas klavírneho turné v USA sa spoznal s </a:t>
            </a:r>
            <a:r>
              <a:rPr lang="sk-SK" dirty="0" err="1" smtClean="0"/>
              <a:t>G.Gershwinom</a:t>
            </a:r>
            <a:r>
              <a:rPr lang="sk-SK" dirty="0" smtClean="0"/>
              <a:t> a </a:t>
            </a:r>
            <a:r>
              <a:rPr lang="sk-SK" dirty="0" err="1" smtClean="0"/>
              <a:t>jazzom</a:t>
            </a:r>
            <a:r>
              <a:rPr lang="sk-SK" dirty="0" smtClean="0"/>
              <a:t>, čo neskôr </a:t>
            </a:r>
            <a:r>
              <a:rPr lang="sk-SK" dirty="0" err="1" smtClean="0"/>
              <a:t>uplanil</a:t>
            </a:r>
            <a:r>
              <a:rPr lang="sk-SK" dirty="0" smtClean="0"/>
              <a:t> vo svojej tvorbe,</a:t>
            </a:r>
            <a:endParaRPr lang="sk-SK" dirty="0"/>
          </a:p>
          <a:p>
            <a:pPr marL="4032250" algn="just"/>
            <a:r>
              <a:rPr lang="sk-SK" dirty="0" smtClean="0"/>
              <a:t>TVORBA</a:t>
            </a:r>
            <a:r>
              <a:rPr lang="sk-SK" dirty="0"/>
              <a:t>: </a:t>
            </a:r>
            <a:r>
              <a:rPr lang="sk-SK" dirty="0" smtClean="0"/>
              <a:t>prepracované diela do detailov, vyniká farebnosť jeho inštrumentácie</a:t>
            </a:r>
          </a:p>
          <a:p>
            <a:pPr marL="4032250" algn="just"/>
            <a:r>
              <a:rPr lang="sk-SK" dirty="0" smtClean="0"/>
              <a:t>BOLERO – najznámejšia skladba</a:t>
            </a:r>
            <a:endParaRPr lang="sk-SK" dirty="0"/>
          </a:p>
          <a:p>
            <a:endParaRPr lang="sk-SK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3467100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725144"/>
            <a:ext cx="3312046" cy="176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sk-SK" dirty="0" err="1" smtClean="0"/>
              <a:t>Maurice</a:t>
            </a:r>
            <a:r>
              <a:rPr lang="sk-SK" dirty="0" smtClean="0"/>
              <a:t> </a:t>
            </a:r>
            <a:r>
              <a:rPr lang="sk-SK" dirty="0" err="1" smtClean="0"/>
              <a:t>Ravel</a:t>
            </a:r>
            <a:r>
              <a:rPr lang="sk-SK" dirty="0" smtClean="0"/>
              <a:t> (1875-1937)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532859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138488" indent="0"/>
            <a:r>
              <a:rPr lang="sk-SK" sz="2800" dirty="0" smtClean="0"/>
              <a:t>Skladateľ impresionizmu, sa o zachytenie farebnosti jednotlivých nástrojov pokúsil v skladbe BOLERO.</a:t>
            </a:r>
          </a:p>
          <a:p>
            <a:pPr marL="3138488" indent="0"/>
            <a:r>
              <a:rPr lang="sk-SK" sz="2800" dirty="0" smtClean="0">
                <a:solidFill>
                  <a:srgbClr val="00B050"/>
                </a:solidFill>
              </a:rPr>
              <a:t>„Aj hudba maľuje, len mojou paletou je orchester.“</a:t>
            </a:r>
          </a:p>
          <a:p>
            <a:pPr marL="3138488" indent="0"/>
            <a:r>
              <a:rPr lang="sk-SK" sz="2800" dirty="0" smtClean="0"/>
              <a:t>„Je šťastie, že som skladateľom, pretože som si absolútne istý, že nič iné by som nedokázal robiť.“</a:t>
            </a:r>
          </a:p>
          <a:p>
            <a:pPr marL="3138488" indent="0"/>
            <a:r>
              <a:rPr lang="sk-SK" sz="2800" dirty="0" err="1" smtClean="0"/>
              <a:t>M.Ravel</a:t>
            </a:r>
            <a:r>
              <a:rPr lang="sk-SK" sz="2800" dirty="0" smtClean="0"/>
              <a:t> ako absolvent univerzity v </a:t>
            </a:r>
            <a:r>
              <a:rPr lang="sk-SK" sz="2800" dirty="0" err="1" smtClean="0"/>
              <a:t>Oxforde</a:t>
            </a:r>
            <a:r>
              <a:rPr lang="sk-SK" sz="2800" dirty="0" smtClean="0"/>
              <a:t>.</a:t>
            </a:r>
            <a:endParaRPr lang="sk-SK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68760"/>
            <a:ext cx="2736304" cy="515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Rovná spojovacia šípka 9"/>
          <p:cNvCxnSpPr/>
          <p:nvPr/>
        </p:nvCxnSpPr>
        <p:spPr>
          <a:xfrm flipH="1">
            <a:off x="3635896" y="6237312"/>
            <a:ext cx="460851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7150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smtClean="0"/>
              <a:t>BOLERO v kresbe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39248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sk-SK" dirty="0" err="1" smtClean="0"/>
              <a:t>Ravel</a:t>
            </a:r>
            <a:r>
              <a:rPr lang="sk-SK" dirty="0" smtClean="0"/>
              <a:t> </a:t>
            </a:r>
            <a:r>
              <a:rPr lang="sk-SK" dirty="0" smtClean="0"/>
              <a:t>ukázal, že aj </a:t>
            </a:r>
            <a:r>
              <a:rPr lang="sk-SK" b="1" dirty="0" smtClean="0"/>
              <a:t>jednoduchá melódia môže byť zaujímavá</a:t>
            </a:r>
            <a:r>
              <a:rPr lang="sk-SK" dirty="0" smtClean="0"/>
              <a:t>, ak sa správne mení jej „farba“ a hlasitosť</a:t>
            </a:r>
            <a:r>
              <a:rPr lang="sk-SK" dirty="0" smtClean="0"/>
              <a:t>.</a:t>
            </a:r>
          </a:p>
          <a:p>
            <a:r>
              <a:rPr lang="sk-SK" b="1" dirty="0" smtClean="0"/>
              <a:t>Rytmický motív zostáva v celej skladbe. </a:t>
            </a:r>
          </a:p>
          <a:p>
            <a:r>
              <a:rPr lang="sk-SK" b="1" dirty="0" smtClean="0"/>
              <a:t>Melódia sa opakuje, ale stále ju zahrá iný nástroj. Výber nástrojov a dynamiky sa stupňuje.</a:t>
            </a:r>
            <a:endParaRPr lang="sk-SK" b="1" dirty="0" smtClean="0"/>
          </a:p>
          <a:p>
            <a:endParaRPr lang="sk-SK" b="1" dirty="0" smtClean="0"/>
          </a:p>
          <a:p>
            <a:r>
              <a:rPr lang="sk-SK" b="1" dirty="0" smtClean="0"/>
              <a:t>1</a:t>
            </a:r>
            <a:r>
              <a:rPr lang="sk-SK" b="1" dirty="0" smtClean="0"/>
              <a:t>. Začiatok (tiché </a:t>
            </a:r>
            <a:r>
              <a:rPr lang="sk-SK" b="1" dirty="0" err="1" smtClean="0"/>
              <a:t>intro</a:t>
            </a:r>
            <a:r>
              <a:rPr lang="sk-SK" b="1" dirty="0" smtClean="0"/>
              <a:t> hudby)</a:t>
            </a:r>
          </a:p>
          <a:p>
            <a:r>
              <a:rPr lang="sk-SK" dirty="0" smtClean="0"/>
              <a:t>Do stredu papiera nakreslia:</a:t>
            </a:r>
          </a:p>
          <a:p>
            <a:r>
              <a:rPr lang="sk-SK" dirty="0" smtClean="0"/>
              <a:t>malý </a:t>
            </a:r>
            <a:r>
              <a:rPr lang="sk-SK" dirty="0" smtClean="0"/>
              <a:t>jednoduchý </a:t>
            </a:r>
            <a:r>
              <a:rPr lang="sk-SK" dirty="0" smtClean="0"/>
              <a:t>znak – bodku, špirálu, osmičku, vlnku, kruh, čiaru , srdce......... to </a:t>
            </a:r>
            <a:r>
              <a:rPr lang="sk-SK" dirty="0" smtClean="0"/>
              <a:t>je </a:t>
            </a:r>
            <a:r>
              <a:rPr lang="sk-SK" b="1" dirty="0" smtClean="0"/>
              <a:t>hlavná melódia Bolera</a:t>
            </a:r>
            <a:r>
              <a:rPr lang="sk-SK" dirty="0" smtClean="0"/>
              <a:t>.</a:t>
            </a:r>
          </a:p>
          <a:p>
            <a:r>
              <a:rPr lang="sk-SK" b="1" dirty="0" smtClean="0"/>
              <a:t>2</a:t>
            </a:r>
            <a:r>
              <a:rPr lang="sk-SK" b="1" dirty="0" smtClean="0"/>
              <a:t>. Opakovanie</a:t>
            </a:r>
          </a:p>
          <a:p>
            <a:r>
              <a:rPr lang="sk-SK" dirty="0" smtClean="0"/>
              <a:t>Počas hudby tento znak opakujú stále </a:t>
            </a:r>
            <a:r>
              <a:rPr lang="sk-SK" dirty="0" smtClean="0"/>
              <a:t>znova</a:t>
            </a:r>
            <a:r>
              <a:rPr lang="sk-SK" dirty="0" smtClean="0"/>
              <a:t> </a:t>
            </a:r>
            <a:r>
              <a:rPr lang="sk-SK" dirty="0" smtClean="0"/>
              <a:t>okolo </a:t>
            </a:r>
            <a:endParaRPr lang="sk-SK" dirty="0" smtClean="0"/>
          </a:p>
          <a:p>
            <a:r>
              <a:rPr lang="sk-SK" dirty="0" smtClean="0"/>
              <a:t>Presne </a:t>
            </a:r>
            <a:r>
              <a:rPr lang="sk-SK" dirty="0" smtClean="0"/>
              <a:t>ako sa opakuje melódia.</a:t>
            </a:r>
          </a:p>
          <a:p>
            <a:r>
              <a:rPr lang="sk-SK" b="1" dirty="0" smtClean="0"/>
              <a:t>3. Gradácia (keď hudba silnie)</a:t>
            </a:r>
          </a:p>
          <a:p>
            <a:r>
              <a:rPr lang="sk-SK" dirty="0" smtClean="0"/>
              <a:t>Keď hudba rastie</a:t>
            </a:r>
            <a:r>
              <a:rPr lang="sk-SK" dirty="0" smtClean="0"/>
              <a:t>: </a:t>
            </a:r>
            <a:r>
              <a:rPr lang="sk-SK" dirty="0" err="1" smtClean="0"/>
              <a:t>➡pridávajú</a:t>
            </a:r>
            <a:r>
              <a:rPr lang="sk-SK" dirty="0" smtClean="0"/>
              <a:t> </a:t>
            </a:r>
            <a:r>
              <a:rPr lang="sk-SK" dirty="0" smtClean="0"/>
              <a:t>väčšie </a:t>
            </a:r>
            <a:r>
              <a:rPr lang="sk-SK" dirty="0" smtClean="0"/>
              <a:t>tvary, </a:t>
            </a:r>
            <a:r>
              <a:rPr lang="sk-SK" dirty="0" err="1" smtClean="0"/>
              <a:t>➡silnejšie</a:t>
            </a:r>
            <a:r>
              <a:rPr lang="sk-SK" dirty="0" smtClean="0"/>
              <a:t> farby, </a:t>
            </a:r>
            <a:r>
              <a:rPr lang="sk-SK" dirty="0" err="1" smtClean="0"/>
              <a:t>➡viac</a:t>
            </a:r>
            <a:r>
              <a:rPr lang="sk-SK" dirty="0" smtClean="0"/>
              <a:t> čiar, </a:t>
            </a:r>
            <a:r>
              <a:rPr lang="sk-SK" dirty="0" err="1" smtClean="0"/>
              <a:t>➡nové</a:t>
            </a:r>
            <a:r>
              <a:rPr lang="sk-SK" dirty="0" smtClean="0"/>
              <a:t> vrstvy</a:t>
            </a:r>
            <a:endParaRPr lang="sk-SK" dirty="0" smtClean="0"/>
          </a:p>
          <a:p>
            <a:endParaRPr lang="sk-SK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7686749" cy="106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7150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smtClean="0"/>
              <a:t>BOLERO v orchestri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060848"/>
            <a:ext cx="8424936" cy="439248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sk-SK" sz="1600" dirty="0" smtClean="0">
                <a:hlinkClick r:id="rId2"/>
              </a:rPr>
              <a:t>https://</a:t>
            </a:r>
            <a:r>
              <a:rPr lang="sk-SK" sz="1600" dirty="0" smtClean="0">
                <a:hlinkClick r:id="rId2"/>
              </a:rPr>
              <a:t>www.youtube.com/watch?v=LwLABSm0yYc&amp;list=RDLwLABSm0yYc&amp;start_radio=1</a:t>
            </a:r>
            <a:endParaRPr lang="sk-SK" sz="1600" dirty="0" smtClean="0"/>
          </a:p>
          <a:p>
            <a:r>
              <a:rPr lang="sk-SK" sz="2800" i="1" dirty="0" smtClean="0"/>
              <a:t>Aké nástroje počujeme? </a:t>
            </a:r>
          </a:p>
          <a:p>
            <a:r>
              <a:rPr lang="sk-SK" sz="2800" i="1" dirty="0" smtClean="0"/>
              <a:t>Priraďte nástroje </a:t>
            </a:r>
          </a:p>
          <a:p>
            <a:r>
              <a:rPr lang="sk-SK" sz="2800" i="1" dirty="0" smtClean="0"/>
              <a:t>do správnej skupiny:</a:t>
            </a:r>
          </a:p>
          <a:p>
            <a:r>
              <a:rPr lang="sk-SK" dirty="0" smtClean="0"/>
              <a:t>1. strunové</a:t>
            </a:r>
          </a:p>
          <a:p>
            <a:r>
              <a:rPr lang="sk-SK" dirty="0" smtClean="0"/>
              <a:t>2. bicie</a:t>
            </a:r>
          </a:p>
          <a:p>
            <a:r>
              <a:rPr lang="sk-SK" dirty="0" smtClean="0"/>
              <a:t>3.dychové</a:t>
            </a:r>
            <a:endParaRPr lang="sk-SK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08720"/>
            <a:ext cx="7686749" cy="106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ázok 4" descr="nastroje.jpg"/>
          <p:cNvPicPr>
            <a:picLocks noChangeAspect="1"/>
          </p:cNvPicPr>
          <p:nvPr/>
        </p:nvPicPr>
        <p:blipFill>
          <a:blip r:embed="rId4" cstate="print"/>
          <a:srcRect l="16138" t="42477" r="53937"/>
          <a:stretch>
            <a:fillRect/>
          </a:stretch>
        </p:blipFill>
        <p:spPr>
          <a:xfrm>
            <a:off x="2627784" y="4437112"/>
            <a:ext cx="2385860" cy="1440160"/>
          </a:xfrm>
          <a:prstGeom prst="rect">
            <a:avLst/>
          </a:prstGeom>
        </p:spPr>
      </p:pic>
      <p:pic>
        <p:nvPicPr>
          <p:cNvPr id="6" name="Obrázok 5" descr="nastroje.jpg"/>
          <p:cNvPicPr>
            <a:picLocks noChangeAspect="1"/>
          </p:cNvPicPr>
          <p:nvPr/>
        </p:nvPicPr>
        <p:blipFill>
          <a:blip r:embed="rId5" cstate="print"/>
          <a:srcRect l="36224" r="30701" b="57367"/>
          <a:stretch>
            <a:fillRect/>
          </a:stretch>
        </p:blipFill>
        <p:spPr>
          <a:xfrm>
            <a:off x="5148064" y="4437112"/>
            <a:ext cx="3558042" cy="1440160"/>
          </a:xfrm>
          <a:prstGeom prst="rect">
            <a:avLst/>
          </a:prstGeom>
        </p:spPr>
      </p:pic>
      <p:pic>
        <p:nvPicPr>
          <p:cNvPr id="7" name="Obrázok 6" descr="nastroje.jpg"/>
          <p:cNvPicPr>
            <a:picLocks noChangeAspect="1"/>
          </p:cNvPicPr>
          <p:nvPr/>
        </p:nvPicPr>
        <p:blipFill>
          <a:blip r:embed="rId6" cstate="print"/>
          <a:srcRect l="4234" t="2060" r="64266" b="52800"/>
          <a:stretch>
            <a:fillRect/>
          </a:stretch>
        </p:blipFill>
        <p:spPr>
          <a:xfrm>
            <a:off x="4571999" y="2420888"/>
            <a:ext cx="3840427" cy="1728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52578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sk-SK" dirty="0"/>
              <a:t>♫  </a:t>
            </a:r>
            <a:r>
              <a:rPr lang="sk-SK" dirty="0" err="1" smtClean="0"/>
              <a:t>F.Chopin</a:t>
            </a:r>
            <a:r>
              <a:rPr lang="sk-SK" dirty="0" smtClean="0"/>
              <a:t> - </a:t>
            </a:r>
            <a:r>
              <a:rPr lang="sk-SK" dirty="0" err="1" smtClean="0"/>
              <a:t>Nocturne</a:t>
            </a:r>
            <a:endParaRPr lang="sk-SK" dirty="0"/>
          </a:p>
          <a:p>
            <a:r>
              <a:rPr lang="sk-SK" sz="800" dirty="0" smtClean="0">
                <a:hlinkClick r:id="rId2"/>
              </a:rPr>
              <a:t>https://</a:t>
            </a:r>
            <a:r>
              <a:rPr lang="sk-SK" sz="800" dirty="0" smtClean="0">
                <a:hlinkClick r:id="rId2"/>
              </a:rPr>
              <a:t>www.youtube.com/watch?v=9E6b3swbnWg&amp;list=RD9E6b3swbnWg&amp;start_radio=1</a:t>
            </a:r>
            <a:endParaRPr lang="sk-SK" sz="800" dirty="0" smtClean="0"/>
          </a:p>
          <a:p>
            <a:endParaRPr lang="sk-SK" sz="800" dirty="0"/>
          </a:p>
          <a:p>
            <a:pPr algn="just"/>
            <a:r>
              <a:rPr lang="sk-SK" b="1" dirty="0" smtClean="0">
                <a:solidFill>
                  <a:srgbClr val="00B050"/>
                </a:solidFill>
              </a:rPr>
              <a:t>Romantizmus</a:t>
            </a:r>
            <a:r>
              <a:rPr lang="sk-SK" dirty="0" smtClean="0"/>
              <a:t> </a:t>
            </a:r>
            <a:r>
              <a:rPr lang="sk-SK" dirty="0" smtClean="0"/>
              <a:t>priniesol silné emócie, fantáziu a osobné prežívanie skladateľov. Hudba bola dramatická, plná </a:t>
            </a:r>
            <a:r>
              <a:rPr lang="sk-SK" dirty="0" smtClean="0"/>
              <a:t>kontrastov, inšpirovaná </a:t>
            </a:r>
            <a:r>
              <a:rPr lang="sk-SK" dirty="0" smtClean="0"/>
              <a:t>prírodou či hrdinstvom. </a:t>
            </a:r>
            <a:endParaRPr lang="sk-SK" dirty="0" smtClean="0"/>
          </a:p>
          <a:p>
            <a:pPr algn="just"/>
            <a:r>
              <a:rPr lang="sk-SK" b="1" dirty="0" smtClean="0">
                <a:solidFill>
                  <a:srgbClr val="00B050"/>
                </a:solidFill>
              </a:rPr>
              <a:t>Impresionizmus</a:t>
            </a:r>
            <a:r>
              <a:rPr lang="sk-SK" dirty="0" smtClean="0"/>
              <a:t> </a:t>
            </a:r>
            <a:r>
              <a:rPr lang="sk-SK" dirty="0" smtClean="0"/>
              <a:t>sa zameral na náladu, farby zvuku a dojem okamihu. Spolu obohatili hudbu o hlbší citový výraz aj nové hudobné možnosti.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8" name="Ovál 7"/>
          <p:cNvSpPr/>
          <p:nvPr/>
        </p:nvSpPr>
        <p:spPr>
          <a:xfrm>
            <a:off x="5334000" y="304800"/>
            <a:ext cx="3048000" cy="9906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DO ZOŠITA</a:t>
            </a:r>
          </a:p>
        </p:txBody>
      </p:sp>
      <p:sp>
        <p:nvSpPr>
          <p:cNvPr id="6" name="Ovál 5"/>
          <p:cNvSpPr/>
          <p:nvPr/>
        </p:nvSpPr>
        <p:spPr>
          <a:xfrm>
            <a:off x="457200" y="152400"/>
            <a:ext cx="4267200" cy="1295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/>
              <a:t>ZHRNUTIE ROMANTIZMU  A IMPRESIONIZMU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9700" y="281207"/>
            <a:ext cx="6324600" cy="62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</TotalTime>
  <Words>372</Words>
  <Application>Microsoft Office PowerPoint</Application>
  <PresentationFormat>Prezentácia na obrazovke (4:3)</PresentationFormat>
  <Paragraphs>55</Paragraphs>
  <Slides>9</Slides>
  <Notes>0</Notes>
  <HiddenSlides>0</HiddenSlides>
  <MMClips>7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Motiv sady Office</vt:lpstr>
      <vt:lpstr>IMPRESIONIZMUS II.</vt:lpstr>
      <vt:lpstr>Farebnosť skladieb: Priraď farbu k hudobným ukážkam</vt:lpstr>
      <vt:lpstr>Uhádni meno dnešného skladateľa</vt:lpstr>
      <vt:lpstr>Maurice Ravel (1875-1937)</vt:lpstr>
      <vt:lpstr>Maurice Ravel (1875-1937)</vt:lpstr>
      <vt:lpstr>BOLERO v kresbe</vt:lpstr>
      <vt:lpstr>BOLERO v orchestri</vt:lpstr>
      <vt:lpstr>Snímka 8</vt:lpstr>
      <vt:lpstr>Snímka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IMPRESIONIZMUS</dc:title>
  <dc:creator>Admin</dc:creator>
  <cp:lastModifiedBy>Veronika Savková</cp:lastModifiedBy>
  <cp:revision>29</cp:revision>
  <dcterms:created xsi:type="dcterms:W3CDTF">2016-05-29T10:31:31Z</dcterms:created>
  <dcterms:modified xsi:type="dcterms:W3CDTF">2026-05-02T14:19:12Z</dcterms:modified>
</cp:coreProperties>
</file>