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90" r:id="rId4"/>
    <p:sldId id="292" r:id="rId5"/>
    <p:sldId id="291" r:id="rId6"/>
    <p:sldId id="293" r:id="rId7"/>
    <p:sldId id="294" r:id="rId8"/>
    <p:sldId id="295" r:id="rId9"/>
    <p:sldId id="296" r:id="rId10"/>
    <p:sldId id="297" r:id="rId11"/>
    <p:sldId id="298" r:id="rId12"/>
    <p:sldId id="300" r:id="rId13"/>
    <p:sldId id="301" r:id="rId14"/>
    <p:sldId id="302" r:id="rId15"/>
    <p:sldId id="303" r:id="rId16"/>
    <p:sldId id="280" r:id="rId17"/>
    <p:sldId id="304" r:id="rId18"/>
    <p:sldId id="278" r:id="rId19"/>
    <p:sldId id="272" r:id="rId20"/>
    <p:sldId id="305" r:id="rId2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8000" t="-19000" r="-5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PDaDKOuF_0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8\ppt\uk&#225;&#382;ky%208R\Veronika%20Mih&#225;lkov&#225;-&#381;iale%20b&#244;&#318;ne,&#225;ria%20Katreny,opera%20Kr&#250;t&#328;ava-Eugen%20Sucho&#328;.mp4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video" Target="file:///D:\ZS\HV\HV%205-9%20ZS\hv%208\ppt\uk&#225;&#382;ky%208R\Kr&#250;t&#328;ava%20-%20The%20Whirlpool%20-%20Eugen%20Sucho&#328;%20-%20Jolana%20Fogasova%20as%20Katrena%20-%20Scene%20III.%20_Wedding_.mp4" TargetMode="External"/><Relationship Id="rId1" Type="http://schemas.openxmlformats.org/officeDocument/2006/relationships/audio" Target="file:///D:\ZS\HV\HV%205-9%20ZS\hv%208\ppt\uk&#225;&#382;ky%208R\Eugen%20Sucho%20-%20Krutava%20-%20Wedding%20scene.mp3" TargetMode="External"/><Relationship Id="rId6" Type="http://schemas.openxmlformats.org/officeDocument/2006/relationships/image" Target="../media/image3.png"/><Relationship Id="rId5" Type="http://schemas.openxmlformats.org/officeDocument/2006/relationships/hyperlink" Target="https://www.youtube.com/watch?v=_3Mx2dZHp00" TargetMode="External"/><Relationship Id="rId4" Type="http://schemas.openxmlformats.org/officeDocument/2006/relationships/hyperlink" Target="https://www.youtube.com/watch?v=iIS-iRs4j9Q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bws61U-d7s&amp;list=RDFbws61U-d7s&amp;start_radio=1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8\ppt\uk&#225;&#382;ky%208R\Kr&#250;t&#328;ava%20-%20The%20Whirlpool%20-%20Eugen%20Sucho&#328;%20-%20Jolana%20Fogasova%20as%20Katrena%20-%20Lullaby.mp4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JslJY39pIE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8\ppt\uk&#225;&#382;ky%208R\Kr&#250;t&#328;ava%20-%20The%20Whirlpool%20-%20Eugen%20Sucho&#328;%20-%20Jolana%20Fogasova%20as%20Katrena%20-%20Scene%20IV.%20%20(Katrena%20-%20Ondrej).mp4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8\ppt\uk&#225;&#382;ky%208R\Kr&#250;t&#328;ava%20posl.%20-%20The%20Whirlpool%20-%20Eugen%20Sucho&#328;%20-%20Jolana%20Fogasova%20as%20Katrena%20-%20Scene%20VI..mp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Mh_o8rJ-Lc&amp;list=RDmMh_o8rJ-Lc&amp;start_radio=1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ZS\HV\HV%205-9%20ZS\hv%208\ppt\uk&#225;&#382;ky%208R\Eugen%20Sucho&#328;%20-%20Ak&#225;%20si%20mi%20kr&#225;sna.mp4" TargetMode="Externa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- Krútňava</a:t>
            </a:r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114300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Stala sa vražda!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5800" y="1981200"/>
            <a:ext cx="7924800" cy="1523999"/>
          </a:xfrm>
          <a:solidFill>
            <a:schemeClr val="accent5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sk-SK" b="1" dirty="0" smtClean="0">
                <a:solidFill>
                  <a:schemeClr val="bg1"/>
                </a:solidFill>
              </a:rPr>
              <a:t>Fakt:</a:t>
            </a:r>
            <a:r>
              <a:rPr lang="sk-SK" dirty="0" smtClean="0">
                <a:solidFill>
                  <a:schemeClr val="bg1"/>
                </a:solidFill>
              </a:rPr>
              <a:t> V lese sa našlo telo mladého hájnika Jána </a:t>
            </a:r>
            <a:r>
              <a:rPr lang="sk-SK" dirty="0" err="1" smtClean="0">
                <a:solidFill>
                  <a:schemeClr val="bg1"/>
                </a:solidFill>
              </a:rPr>
              <a:t>Štelinu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  <a:endParaRPr lang="sk-SK" b="1" dirty="0" smtClean="0">
              <a:solidFill>
                <a:schemeClr val="bg1"/>
              </a:solidFill>
            </a:endParaRPr>
          </a:p>
          <a:p>
            <a:pPr marL="0" indent="0" algn="just"/>
            <a:r>
              <a:rPr lang="sk-SK" b="1" dirty="0" smtClean="0">
                <a:solidFill>
                  <a:schemeClr val="bg1"/>
                </a:solidFill>
              </a:rPr>
              <a:t>Čo potrebujeme vedieť?</a:t>
            </a:r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11430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Čo vieme o mŕtvom: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905000"/>
            <a:ext cx="7924800" cy="4754563"/>
          </a:xfrm>
          <a:solidFill>
            <a:schemeClr val="accent5">
              <a:lumMod val="5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/>
            <a:endParaRPr lang="sk-SK" dirty="0" smtClean="0"/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Čas smrti – v noci počas služby Jána v lese. </a:t>
            </a:r>
            <a:r>
              <a:rPr lang="sk-SK" b="1" dirty="0" smtClean="0">
                <a:solidFill>
                  <a:schemeClr val="bg1"/>
                </a:solidFill>
              </a:rPr>
              <a:t>Bol zastrelený. Zbraň sa nenašla.</a:t>
            </a:r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Nález tela:</a:t>
            </a:r>
            <a:r>
              <a:rPr lang="sk-SK" dirty="0" smtClean="0">
                <a:solidFill>
                  <a:schemeClr val="bg1"/>
                </a:solidFill>
              </a:rPr>
              <a:t> Telo našli dedinčania a Jánov otec (starý </a:t>
            </a:r>
            <a:r>
              <a:rPr lang="sk-SK" dirty="0" err="1" smtClean="0">
                <a:solidFill>
                  <a:schemeClr val="bg1"/>
                </a:solidFill>
              </a:rPr>
              <a:t>Štelina</a:t>
            </a:r>
            <a:r>
              <a:rPr lang="sk-SK" dirty="0" smtClean="0">
                <a:solidFill>
                  <a:schemeClr val="bg1"/>
                </a:solidFill>
              </a:rPr>
              <a:t>). </a:t>
            </a:r>
            <a:r>
              <a:rPr lang="sk-SK" i="1" dirty="0" smtClean="0">
                <a:solidFill>
                  <a:schemeClr val="bg1"/>
                </a:solidFill>
              </a:rPr>
              <a:t>Táto scéna je v opere veľmi silná – otec prisahá nad mŕtvym synom, že nájde vraha, nech by bol ktokoľvek.</a:t>
            </a:r>
          </a:p>
          <a:p>
            <a:pPr algn="just"/>
            <a:endParaRPr lang="sk-SK" b="1" dirty="0" smtClean="0">
              <a:solidFill>
                <a:schemeClr val="bg1"/>
              </a:solidFill>
            </a:endParaRP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Fakty: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Obeť:</a:t>
            </a:r>
            <a:r>
              <a:rPr lang="sk-SK" dirty="0" smtClean="0">
                <a:solidFill>
                  <a:schemeClr val="bg1"/>
                </a:solidFill>
              </a:rPr>
              <a:t> Mladý, urastený a pracovitý hájnik. V dedine bol obľúbený, čestný a chudobný (nemal majetky, len svoju prácu a česť).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Vzťah:</a:t>
            </a:r>
            <a:r>
              <a:rPr lang="sk-SK" dirty="0" smtClean="0">
                <a:solidFill>
                  <a:schemeClr val="bg1"/>
                </a:solidFill>
              </a:rPr>
              <a:t> Miloval </a:t>
            </a:r>
            <a:r>
              <a:rPr lang="sk-SK" dirty="0" err="1" smtClean="0">
                <a:solidFill>
                  <a:schemeClr val="bg1"/>
                </a:solidFill>
              </a:rPr>
              <a:t>Katrenu</a:t>
            </a:r>
            <a:r>
              <a:rPr lang="sk-SK" dirty="0" smtClean="0">
                <a:solidFill>
                  <a:schemeClr val="bg1"/>
                </a:solidFill>
              </a:rPr>
              <a:t>. Bola to veľká láska, plánovali spoločnú budúcnosť.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"Píšťalka„ (prezývka):</a:t>
            </a:r>
            <a:r>
              <a:rPr lang="sk-SK" dirty="0" smtClean="0">
                <a:solidFill>
                  <a:schemeClr val="bg1"/>
                </a:solidFill>
              </a:rPr>
              <a:t> Ján bol známy tým, že si v lese vyhrával na píšťalke. </a:t>
            </a:r>
            <a:r>
              <a:rPr lang="sk-SK" i="1" dirty="0" smtClean="0">
                <a:solidFill>
                  <a:schemeClr val="bg1"/>
                </a:solidFill>
              </a:rPr>
              <a:t>Táto píšťalka je v opere dôležitým symbolom – jej zvuk sa vracia ako prízrak, ktorý straší vraha.</a:t>
            </a:r>
          </a:p>
          <a:p>
            <a:pPr marL="0" indent="0" algn="just"/>
            <a:endParaRPr lang="sk-S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2. Obraz – Na žandárskej stanici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55000" lnSpcReduction="20000"/>
          </a:bodyPr>
          <a:lstStyle/>
          <a:p>
            <a:pPr algn="just"/>
            <a:r>
              <a:rPr lang="sk-SK" dirty="0" err="1" smtClean="0">
                <a:solidFill>
                  <a:schemeClr val="bg1"/>
                </a:solidFill>
              </a:rPr>
              <a:t>Katrena</a:t>
            </a:r>
            <a:r>
              <a:rPr lang="sk-SK" dirty="0" smtClean="0">
                <a:solidFill>
                  <a:schemeClr val="bg1"/>
                </a:solidFill>
              </a:rPr>
              <a:t>, jeho milá,  je predvolená a vypovedá. Žiali slovami ľudovej poézie. Je jej ľúto Jána ale jej samotnej?</a:t>
            </a:r>
          </a:p>
          <a:p>
            <a:pPr algn="just"/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Ej, smutne si aj slávik spieva, keď je ulapený, keď si on pomyslí na hájik zelený.</a:t>
            </a:r>
          </a:p>
          <a:p>
            <a:pPr algn="just"/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Od 0:50  ♫ 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– Krútňava – Žiaľne bôle, pálčivé</a:t>
            </a:r>
          </a:p>
          <a:p>
            <a:pPr algn="just"/>
            <a:endParaRPr lang="sk-SK" dirty="0" smtClean="0"/>
          </a:p>
          <a:p>
            <a:pPr algn="just"/>
            <a:r>
              <a:rPr lang="sk-SK" dirty="0" smtClean="0">
                <a:hlinkClick r:id="rId3"/>
              </a:rPr>
              <a:t>https://www.youtube.com/watch?v=cPDaDKOuF_0</a:t>
            </a:r>
            <a:endParaRPr lang="sk-SK" dirty="0" smtClean="0"/>
          </a:p>
          <a:p>
            <a:pPr algn="just"/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.</a:t>
            </a:r>
          </a:p>
          <a:p>
            <a:pPr marL="0" indent="0" algn="just"/>
            <a:endParaRPr lang="sk-SK" dirty="0"/>
          </a:p>
        </p:txBody>
      </p:sp>
      <p:pic>
        <p:nvPicPr>
          <p:cNvPr id="5" name="Veronika Mihálková-Žiale bôľne,ária Katreny,opera Krútňava-Eugen Suchoň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667000" y="3733800"/>
            <a:ext cx="3581400" cy="2686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114300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Počas vyšetrovania: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905000"/>
            <a:ext cx="7924800" cy="4754563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sk-SK" sz="4400" dirty="0" smtClean="0">
                <a:solidFill>
                  <a:schemeClr val="bg1"/>
                </a:solidFill>
              </a:rPr>
              <a:t>V dedine je svadba. A je to zvláštne, lebo sa vydáva priateľka obete </a:t>
            </a:r>
            <a:r>
              <a:rPr lang="sk-SK" sz="4400" dirty="0" err="1" smtClean="0">
                <a:solidFill>
                  <a:schemeClr val="bg1"/>
                </a:solidFill>
              </a:rPr>
              <a:t>Katrena</a:t>
            </a:r>
            <a:r>
              <a:rPr lang="sk-SK" sz="4400" dirty="0" smtClean="0">
                <a:solidFill>
                  <a:schemeClr val="bg1"/>
                </a:solidFill>
              </a:rPr>
              <a:t> za Ondreja </a:t>
            </a:r>
            <a:r>
              <a:rPr lang="sk-SK" sz="4400" dirty="0" err="1" smtClean="0">
                <a:solidFill>
                  <a:schemeClr val="bg1"/>
                </a:solidFill>
              </a:rPr>
              <a:t>Zimoňa</a:t>
            </a:r>
            <a:r>
              <a:rPr lang="sk-SK" sz="4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sz="4400" dirty="0" smtClean="0">
                <a:solidFill>
                  <a:schemeClr val="bg1"/>
                </a:solidFill>
              </a:rPr>
              <a:t>V dedine, kde sa ctia tradície a smútok, je to šokujúce....</a:t>
            </a:r>
          </a:p>
          <a:p>
            <a:r>
              <a:rPr lang="sk-SK" sz="4400" dirty="0" smtClean="0">
                <a:solidFill>
                  <a:schemeClr val="bg1"/>
                </a:solidFill>
              </a:rPr>
              <a:t>Čo si tak mohli ľudia pošuškávať pri svadobnom stole?</a:t>
            </a:r>
          </a:p>
          <a:p>
            <a:pPr marL="0" indent="0" algn="just"/>
            <a:endParaRPr lang="sk-SK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3. Obraz - Svadba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♫ 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– Krútňava – Svadobný obraz     (4:30)</a:t>
            </a:r>
          </a:p>
          <a:p>
            <a:r>
              <a:rPr lang="sk-SK" sz="2300" dirty="0" smtClean="0">
                <a:solidFill>
                  <a:schemeClr val="bg1"/>
                </a:solidFill>
                <a:hlinkClick r:id="rId4"/>
              </a:rPr>
              <a:t>https://www.youtube.com/watch?v=iIS-iRs4j9Q</a:t>
            </a:r>
            <a:endParaRPr lang="sk-SK" sz="2300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♫ 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– Krútňava – Svadobný obraz     (1:11)</a:t>
            </a:r>
          </a:p>
          <a:p>
            <a:r>
              <a:rPr lang="sk-SK" sz="2600" dirty="0" smtClean="0">
                <a:hlinkClick r:id="rId5"/>
              </a:rPr>
              <a:t>https://www.youtube.com/watch?v=_3Mx2dZHp00</a:t>
            </a:r>
            <a:endParaRPr lang="sk-SK" sz="2600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.</a:t>
            </a:r>
          </a:p>
          <a:p>
            <a:pPr marL="0" indent="0" algn="just"/>
            <a:endParaRPr lang="sk-SK" dirty="0"/>
          </a:p>
        </p:txBody>
      </p:sp>
      <p:pic>
        <p:nvPicPr>
          <p:cNvPr id="4" name="Eugen Sucho - Krutava - Wedding scen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6705600" y="1371600"/>
            <a:ext cx="406400" cy="406400"/>
          </a:xfrm>
          <a:prstGeom prst="rect">
            <a:avLst/>
          </a:prstGeom>
        </p:spPr>
      </p:pic>
      <p:pic>
        <p:nvPicPr>
          <p:cNvPr id="5" name="Krútňava - The Whirlpool - Eugen Suchoň - Jolana Fogasova as Katrena - Scene III. _Wedding_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1981200" y="2514600"/>
            <a:ext cx="51816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11430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Aké pocity máme z tejto svadby?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905000"/>
            <a:ext cx="7924800" cy="4754563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marL="0" indent="0" algn="just"/>
            <a:r>
              <a:rPr lang="sk-SK" dirty="0" smtClean="0">
                <a:solidFill>
                  <a:schemeClr val="bg1"/>
                </a:solidFill>
              </a:rPr>
              <a:t>  Všetci pijú a spievajú, ale niečo tu nesedí.</a:t>
            </a:r>
          </a:p>
          <a:p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tu mieša ľudové motívy s modernou, disonantnou hudbou. Je to "falošná radosť".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Prečo znie svadobná hudba tak nepokojne? (Ondrej má výčitky, dedina ho podozrieva).</a:t>
            </a:r>
          </a:p>
          <a:p>
            <a:pPr marL="0" indent="0" algn="just"/>
            <a:endParaRPr lang="sk-S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4. obraz – Uspávanka </a:t>
            </a:r>
            <a:r>
              <a:rPr lang="sk-SK" sz="3100" dirty="0" err="1" smtClean="0">
                <a:solidFill>
                  <a:schemeClr val="bg1"/>
                </a:solidFill>
              </a:rPr>
              <a:t>Katreny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Pár mesiacov po vražde </a:t>
            </a:r>
            <a:r>
              <a:rPr lang="sk-SK" dirty="0" err="1" smtClean="0">
                <a:solidFill>
                  <a:schemeClr val="bg1"/>
                </a:solidFill>
              </a:rPr>
              <a:t>Katrena</a:t>
            </a:r>
            <a:r>
              <a:rPr lang="sk-SK" dirty="0" smtClean="0">
                <a:solidFill>
                  <a:schemeClr val="bg1"/>
                </a:solidFill>
              </a:rPr>
              <a:t> porodí dieťa. 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♫ 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– Krútňava – Uspávanka </a:t>
            </a:r>
            <a:r>
              <a:rPr lang="sk-SK" dirty="0" err="1" smtClean="0">
                <a:solidFill>
                  <a:schemeClr val="bg1"/>
                </a:solidFill>
              </a:rPr>
              <a:t>Katreny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sz="2600" dirty="0" smtClean="0">
                <a:hlinkClick r:id="rId3"/>
              </a:rPr>
              <a:t>https://www.youtube.com/watch?v=Fbws61U-d7s&amp;list=RDFbws61U-d7s&amp;start_radio=1</a:t>
            </a:r>
            <a:endParaRPr lang="sk-SK" sz="2600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.</a:t>
            </a:r>
          </a:p>
          <a:p>
            <a:pPr marL="0" indent="0" algn="just"/>
            <a:endParaRPr lang="sk-SK" dirty="0"/>
          </a:p>
        </p:txBody>
      </p:sp>
      <p:pic>
        <p:nvPicPr>
          <p:cNvPr id="6" name="Krútňava - The Whirlpool - Eugen Suchoň - Jolana Fogasova as Katrena - Lullab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752600" y="2286000"/>
            <a:ext cx="54864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4. obraz – Krútňava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V domácnosti u </a:t>
            </a:r>
            <a:r>
              <a:rPr lang="sk-SK" dirty="0" err="1" smtClean="0">
                <a:solidFill>
                  <a:schemeClr val="bg1"/>
                </a:solidFill>
              </a:rPr>
              <a:t>Katreny</a:t>
            </a:r>
            <a:r>
              <a:rPr lang="sk-SK" dirty="0" smtClean="0">
                <a:solidFill>
                  <a:schemeClr val="bg1"/>
                </a:solidFill>
              </a:rPr>
              <a:t> a Ondreja je veľmi dusno, ale aj v dedine..... (3:40)</a:t>
            </a:r>
          </a:p>
          <a:p>
            <a:r>
              <a:rPr lang="sk-SK" dirty="0" smtClean="0">
                <a:hlinkClick r:id="rId3"/>
              </a:rPr>
              <a:t>https://www.youtube.com/watch?v=JJslJY39pIE</a:t>
            </a: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r>
              <a:rPr lang="sk-SK" dirty="0" smtClean="0"/>
              <a:t>.</a:t>
            </a:r>
          </a:p>
          <a:p>
            <a:pPr marL="0" indent="0" algn="just"/>
            <a:endParaRPr lang="sk-SK" dirty="0"/>
          </a:p>
        </p:txBody>
      </p:sp>
      <p:pic>
        <p:nvPicPr>
          <p:cNvPr id="5" name="Krútňava - The Whirlpool - Eugen Suchoň - Jolana Fogasova as Katrena - Scene IV.  (Katrena - Ondrej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676400" y="2286000"/>
            <a:ext cx="5334000" cy="400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5. a 6. obraz 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ZVRAT - Malý pastierik nájde ukrytú pušku. Na vyriešenie prípadu už tlačia aj ľudia v dedine. 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Vrah sa vracia na miesto činu. Hudba sa stáva neznesiteľne dramatickou – je to tá "Krútňava" v jeho hlave. Pije, má strach, ale najhoršie sú výčitky svedomia...</a:t>
            </a:r>
          </a:p>
          <a:p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Už viete, kto je vrah?</a:t>
            </a:r>
          </a:p>
          <a:p>
            <a:pPr marL="0" indent="0" algn="just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5. a 6. obraz 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4" name="Krútňava posl. - The Whirlpool - Eugen Suchoň - Jolana Fogasova as Katrena - Scene VI.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371600" y="1447800"/>
            <a:ext cx="6400800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Uzatvorenie spisu  1: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Spis č. 1949: Prípad Krútňava </a:t>
            </a:r>
          </a:p>
          <a:p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1. Profil vraha: Ondrej </a:t>
            </a:r>
            <a:r>
              <a:rPr lang="sk-SK" b="1" dirty="0" err="1" smtClean="0">
                <a:solidFill>
                  <a:schemeClr val="bg1"/>
                </a:solidFill>
              </a:rPr>
              <a:t>Zimoň</a:t>
            </a:r>
            <a:endParaRPr lang="sk-SK" b="1" dirty="0" smtClean="0">
              <a:solidFill>
                <a:schemeClr val="bg1"/>
              </a:solidFill>
            </a:endParaRP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Ondrej nie je typický filmový zloduch. Je to </a:t>
            </a:r>
            <a:r>
              <a:rPr lang="sk-SK" b="1" dirty="0" smtClean="0">
                <a:solidFill>
                  <a:schemeClr val="bg1"/>
                </a:solidFill>
              </a:rPr>
              <a:t>tragický vrah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Typológia:</a:t>
            </a:r>
            <a:r>
              <a:rPr lang="sk-SK" dirty="0" smtClean="0">
                <a:solidFill>
                  <a:schemeClr val="bg1"/>
                </a:solidFill>
              </a:rPr>
              <a:t> Človek poháňaný vášňou a komplexom menejcennosti.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Psychický stav:</a:t>
            </a:r>
            <a:r>
              <a:rPr lang="sk-SK" dirty="0" smtClean="0">
                <a:solidFill>
                  <a:schemeClr val="bg1"/>
                </a:solidFill>
              </a:rPr>
              <a:t> Extrémne labilný. Po čine ho neustále prenasledujú halucinácie a pocity viny.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Správanie:</a:t>
            </a:r>
            <a:r>
              <a:rPr lang="sk-SK" dirty="0" smtClean="0">
                <a:solidFill>
                  <a:schemeClr val="bg1"/>
                </a:solidFill>
              </a:rPr>
              <a:t> Navonok sa snaží pôsobiť ako sebavedomý gazda, ale vnútorne sa rozpadá.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toto „rozpadanie“ vyjadril hudobne – Ondrejove party sú plné nepokoja a prudkých zmien.</a:t>
            </a:r>
          </a:p>
          <a:p>
            <a:pPr marL="0" indent="0" algn="just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Uzatvorenie spisu  2: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Spis č. 1949: Prípad Krútňava </a:t>
            </a:r>
          </a:p>
          <a:p>
            <a:endParaRPr lang="sk-SK" dirty="0" smtClean="0">
              <a:solidFill>
                <a:schemeClr val="bg1"/>
              </a:solidFill>
            </a:endParaRPr>
          </a:p>
          <a:p>
            <a:r>
              <a:rPr lang="sk-SK" b="1" dirty="0" smtClean="0">
                <a:solidFill>
                  <a:schemeClr val="bg1"/>
                </a:solidFill>
              </a:rPr>
              <a:t>2. Motív – 3 dôvody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Prečo musel Ján zomrieť? Nebol to jeden dôvod, ale tri:</a:t>
            </a:r>
          </a:p>
          <a:p>
            <a:r>
              <a:rPr lang="sk-SK" b="1" dirty="0" smtClean="0">
                <a:solidFill>
                  <a:schemeClr val="bg1"/>
                </a:solidFill>
              </a:rPr>
              <a:t>Žiarlivosť:</a:t>
            </a:r>
            <a:r>
              <a:rPr lang="sk-SK" dirty="0" smtClean="0">
                <a:solidFill>
                  <a:schemeClr val="bg1"/>
                </a:solidFill>
              </a:rPr>
              <a:t> Ján mal to, čo Ondrej nie – srdce </a:t>
            </a:r>
            <a:r>
              <a:rPr lang="sk-SK" dirty="0" err="1" smtClean="0">
                <a:solidFill>
                  <a:schemeClr val="bg1"/>
                </a:solidFill>
              </a:rPr>
              <a:t>Katreny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b="1" dirty="0" smtClean="0">
                <a:solidFill>
                  <a:schemeClr val="bg1"/>
                </a:solidFill>
              </a:rPr>
              <a:t>Majetok:</a:t>
            </a:r>
            <a:r>
              <a:rPr lang="sk-SK" dirty="0" smtClean="0">
                <a:solidFill>
                  <a:schemeClr val="bg1"/>
                </a:solidFill>
              </a:rPr>
              <a:t> Vtedajšia spoločnosť (dedina) tlačila na to, aby sa spájali polia a majetky. Ján bol chudobný, Ondrej bohatý. Odstránením Jána si Ondrej „kúpil“ cestu k sobášu, ktorú podporili aj </a:t>
            </a:r>
            <a:r>
              <a:rPr lang="sk-SK" dirty="0" err="1" smtClean="0">
                <a:solidFill>
                  <a:schemeClr val="bg1"/>
                </a:solidFill>
              </a:rPr>
              <a:t>Katrenini</a:t>
            </a:r>
            <a:r>
              <a:rPr lang="sk-SK" dirty="0" smtClean="0">
                <a:solidFill>
                  <a:schemeClr val="bg1"/>
                </a:solidFill>
              </a:rPr>
              <a:t> rodičia.</a:t>
            </a:r>
          </a:p>
          <a:p>
            <a:r>
              <a:rPr lang="sk-SK" b="1" dirty="0" smtClean="0">
                <a:solidFill>
                  <a:schemeClr val="bg1"/>
                </a:solidFill>
              </a:rPr>
              <a:t>Moc:</a:t>
            </a:r>
            <a:r>
              <a:rPr lang="sk-SK" dirty="0" smtClean="0">
                <a:solidFill>
                  <a:schemeClr val="bg1"/>
                </a:solidFill>
              </a:rPr>
              <a:t> Ondrej chcel dokázať, že si môže vziať čokoľvek.</a:t>
            </a:r>
          </a:p>
          <a:p>
            <a:pPr marL="0" indent="0" algn="just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Uzatvorenie spisu  3: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sk-SK" b="1" dirty="0" smtClean="0">
                <a:solidFill>
                  <a:schemeClr val="bg1"/>
                </a:solidFill>
              </a:rPr>
              <a:t>3. Zhodnotenie zločinu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Najzaujímavejšie na </a:t>
            </a:r>
            <a:r>
              <a:rPr lang="sk-SK" i="1" dirty="0" smtClean="0">
                <a:solidFill>
                  <a:schemeClr val="bg1"/>
                </a:solidFill>
              </a:rPr>
              <a:t>Krútňave</a:t>
            </a:r>
            <a:r>
              <a:rPr lang="sk-SK" dirty="0" smtClean="0">
                <a:solidFill>
                  <a:schemeClr val="bg1"/>
                </a:solidFill>
              </a:rPr>
              <a:t> je, že </a:t>
            </a:r>
            <a:r>
              <a:rPr lang="sk-SK" b="1" dirty="0" smtClean="0">
                <a:solidFill>
                  <a:schemeClr val="bg1"/>
                </a:solidFill>
              </a:rPr>
              <a:t>trest neprišiel od polície, ale zvnútra.</a:t>
            </a:r>
            <a:endParaRPr lang="sk-SK" dirty="0" smtClean="0">
              <a:solidFill>
                <a:schemeClr val="bg1"/>
              </a:solidFill>
            </a:endParaRP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Vír (Krútňava):</a:t>
            </a:r>
            <a:r>
              <a:rPr lang="sk-SK" dirty="0" smtClean="0">
                <a:solidFill>
                  <a:schemeClr val="bg1"/>
                </a:solidFill>
              </a:rPr>
              <a:t> Zločin spustil vír svedomia, ktorý Ondreja pripravil o rozum.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Katarzia (Očista):</a:t>
            </a:r>
            <a:r>
              <a:rPr lang="sk-SK" dirty="0" smtClean="0">
                <a:solidFill>
                  <a:schemeClr val="bg1"/>
                </a:solidFill>
              </a:rPr>
              <a:t> Ondrej sa na konci nepriznáva preto, že ho chytili pri čine, ale preto, že už nedokáže žiť v lži. Keď uvidí dieťa (symbol novej nádeje a pravdy), prizná sa pred celou dedinou.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Verdikt: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nám hovorí, že pred pravdou sa nedá ujsť ani do lesa, ani za brány bohatého statku.</a:t>
            </a:r>
          </a:p>
          <a:p>
            <a:pPr marL="0" indent="0" algn="just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5486400" cy="6096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sz="3100" dirty="0" smtClean="0">
                <a:solidFill>
                  <a:schemeClr val="bg1"/>
                </a:solidFill>
              </a:rPr>
              <a:t>Hlavná myšlienka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/>
            <a:r>
              <a:rPr lang="sk-SK" dirty="0" smtClean="0">
                <a:solidFill>
                  <a:schemeClr val="bg1"/>
                </a:solidFill>
              </a:rPr>
              <a:t>Krútňava nám ukazuje, že najhorším väzením nie je cela s mrežami, ale vlastná hlava, v ktorej straší svedomie. A 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bol prvý, kto toto slovenské väzenie zhudobnil tak, že nepoužíval len jednoduché pesničky. Používal moderné súzvuky, ktoré znejú „ostro“ – presne ako svedomie vraha.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Hlavnou myšlienkou </a:t>
            </a:r>
            <a:r>
              <a:rPr lang="sk-SK" i="1" dirty="0" smtClean="0">
                <a:solidFill>
                  <a:schemeClr val="bg1"/>
                </a:solidFill>
              </a:rPr>
              <a:t>Krútňavy</a:t>
            </a:r>
            <a:r>
              <a:rPr lang="sk-SK" dirty="0" smtClean="0">
                <a:solidFill>
                  <a:schemeClr val="bg1"/>
                </a:solidFill>
              </a:rPr>
              <a:t> je </a:t>
            </a:r>
            <a:r>
              <a:rPr lang="sk-SK" b="1" dirty="0" smtClean="0">
                <a:solidFill>
                  <a:schemeClr val="bg1"/>
                </a:solidFill>
              </a:rPr>
              <a:t>nevyhnutnosť víťazstva pravdy nad lžou a oslobodenie sa človeka skrze priznanie vlastnej viny</a:t>
            </a:r>
            <a:r>
              <a:rPr lang="sk-SK" dirty="0" smtClean="0">
                <a:solidFill>
                  <a:schemeClr val="bg1"/>
                </a:solidFill>
              </a:rPr>
              <a:t>, ktorú v ňom rozpútala neutíchajúca „krútňava“ svedomia.</a:t>
            </a:r>
          </a:p>
          <a:p>
            <a:pPr algn="just"/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3200400" cy="838200"/>
          </a:xfrm>
          <a:solidFill>
            <a:schemeClr val="accent5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/>
            </a:r>
            <a:br>
              <a:rPr lang="sk-SK" dirty="0" smtClean="0">
                <a:solidFill>
                  <a:schemeClr val="bg1"/>
                </a:solidFill>
              </a:rPr>
            </a:br>
            <a:r>
              <a:rPr lang="sk-SK" sz="1800" dirty="0" smtClean="0">
                <a:solidFill>
                  <a:schemeClr val="bg1"/>
                </a:solidFill>
              </a:rPr>
              <a:t>1908-1992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52400" y="1371600"/>
            <a:ext cx="55626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 lnSpcReduction="20000"/>
          </a:bodyPr>
          <a:lstStyle/>
          <a:p>
            <a:pPr marL="173038" indent="-173038" algn="just"/>
            <a:r>
              <a:rPr lang="sk-SK" dirty="0" smtClean="0">
                <a:solidFill>
                  <a:schemeClr val="bg1"/>
                </a:solidFill>
              </a:rPr>
              <a:t>Hudobný skladateľ, národný umelec, profesor hudby</a:t>
            </a:r>
          </a:p>
          <a:p>
            <a:pPr marL="173038" indent="-173038" algn="just"/>
            <a:r>
              <a:rPr lang="sk-SK" dirty="0" smtClean="0">
                <a:solidFill>
                  <a:schemeClr val="bg1"/>
                </a:solidFill>
              </a:rPr>
              <a:t>Pričinil sa o založenie Slovenskej filharmónie,</a:t>
            </a:r>
          </a:p>
          <a:p>
            <a:pPr marL="173038" indent="-173038" algn="just"/>
            <a:r>
              <a:rPr lang="sk-SK" dirty="0" smtClean="0">
                <a:solidFill>
                  <a:schemeClr val="bg1"/>
                </a:solidFill>
              </a:rPr>
              <a:t>Jeho tvorba prenikla až do zahraničia:</a:t>
            </a:r>
          </a:p>
          <a:p>
            <a:pPr marL="173038" indent="-173038" algn="just"/>
            <a:r>
              <a:rPr lang="sk-SK" dirty="0" smtClean="0">
                <a:solidFill>
                  <a:schemeClr val="bg1"/>
                </a:solidFill>
              </a:rPr>
              <a:t>Opera </a:t>
            </a:r>
            <a:r>
              <a:rPr lang="sk-SK" b="1" dirty="0" smtClean="0">
                <a:solidFill>
                  <a:schemeClr val="bg1"/>
                </a:solidFill>
              </a:rPr>
              <a:t>Krútňava</a:t>
            </a:r>
            <a:r>
              <a:rPr lang="sk-SK" dirty="0" smtClean="0">
                <a:solidFill>
                  <a:schemeClr val="bg1"/>
                </a:solidFill>
              </a:rPr>
              <a:t> – je slovenská národná opera – dielo vzniklo na objednávku, námet sa mu hľadal ťažko, až náhodou čítal novelu Mila Urbana Za vyšným mlynom. Dielo malo veľký úspech. Premiéra bola v roku 1949.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2971800"/>
            <a:ext cx="2991293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2400"/>
            <a:ext cx="2895600" cy="2562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267200" cy="838200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Národná opera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52400" y="1371600"/>
            <a:ext cx="5562600" cy="5287963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sk-SK" dirty="0" smtClean="0">
                <a:solidFill>
                  <a:schemeClr val="bg1"/>
                </a:solidFill>
              </a:rPr>
              <a:t>Národná opera je </a:t>
            </a:r>
            <a:r>
              <a:rPr lang="sk-SK" b="1" dirty="0" smtClean="0">
                <a:solidFill>
                  <a:schemeClr val="bg1"/>
                </a:solidFill>
              </a:rPr>
              <a:t>divadlo so spevom</a:t>
            </a:r>
            <a:r>
              <a:rPr lang="sk-SK" dirty="0" smtClean="0">
                <a:solidFill>
                  <a:schemeClr val="bg1"/>
                </a:solidFill>
              </a:rPr>
              <a:t>, ktoré patrí ku </a:t>
            </a:r>
            <a:r>
              <a:rPr lang="sk-SK" b="1" dirty="0" smtClean="0">
                <a:solidFill>
                  <a:schemeClr val="bg1"/>
                </a:solidFill>
              </a:rPr>
              <a:t>kultúre jedného národa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Rozpráva </a:t>
            </a:r>
            <a:r>
              <a:rPr lang="sk-SK" b="1" dirty="0" smtClean="0">
                <a:solidFill>
                  <a:schemeClr val="bg1"/>
                </a:solidFill>
              </a:rPr>
              <a:t>príbehy</a:t>
            </a:r>
            <a:r>
              <a:rPr lang="sk-SK" dirty="0" smtClean="0">
                <a:solidFill>
                  <a:schemeClr val="bg1"/>
                </a:solidFill>
              </a:rPr>
              <a:t> pomocou spevu, hudby a herectva.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Spieva sa často v </a:t>
            </a:r>
            <a:r>
              <a:rPr lang="sk-SK" b="1" dirty="0" smtClean="0">
                <a:solidFill>
                  <a:schemeClr val="bg1"/>
                </a:solidFill>
              </a:rPr>
              <a:t>rodnom jazyku</a:t>
            </a:r>
            <a:r>
              <a:rPr lang="sk-SK" dirty="0" smtClean="0">
                <a:solidFill>
                  <a:schemeClr val="bg1"/>
                </a:solidFill>
              </a:rPr>
              <a:t> alebo o </a:t>
            </a:r>
            <a:r>
              <a:rPr lang="sk-SK" b="1" dirty="0" smtClean="0">
                <a:solidFill>
                  <a:schemeClr val="bg1"/>
                </a:solidFill>
              </a:rPr>
              <a:t>národných témach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Pomáha </a:t>
            </a:r>
            <a:r>
              <a:rPr lang="sk-SK" b="1" dirty="0" smtClean="0">
                <a:solidFill>
                  <a:schemeClr val="bg1"/>
                </a:solidFill>
              </a:rPr>
              <a:t>uchovávať tradície</a:t>
            </a:r>
            <a:r>
              <a:rPr lang="sk-SK" dirty="0" smtClean="0">
                <a:solidFill>
                  <a:schemeClr val="bg1"/>
                </a:solidFill>
              </a:rPr>
              <a:t>, históriu a hudbu krajiny.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Ukazuje, </a:t>
            </a:r>
            <a:r>
              <a:rPr lang="sk-SK" b="1" dirty="0" smtClean="0">
                <a:solidFill>
                  <a:schemeClr val="bg1"/>
                </a:solidFill>
              </a:rPr>
              <a:t>kto sme</a:t>
            </a:r>
            <a:r>
              <a:rPr lang="sk-SK" dirty="0" smtClean="0">
                <a:solidFill>
                  <a:schemeClr val="bg1"/>
                </a:solidFill>
              </a:rPr>
              <a:t>, odkiaľ pochádzame a čo je pre nás dôležité.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304800"/>
            <a:ext cx="3034917" cy="1990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514600"/>
            <a:ext cx="3124200" cy="1697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343400"/>
            <a:ext cx="3155607" cy="2162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81000"/>
            <a:ext cx="8153400" cy="6400800"/>
          </a:xfrm>
          <a:solidFill>
            <a:schemeClr val="accent5">
              <a:lumMod val="5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sk-SK" b="1" dirty="0" smtClean="0">
                <a:solidFill>
                  <a:schemeClr val="bg1"/>
                </a:solidFill>
              </a:rPr>
              <a:t>Eugen </a:t>
            </a:r>
            <a:r>
              <a:rPr lang="sk-SK" b="1" dirty="0" err="1" smtClean="0">
                <a:solidFill>
                  <a:schemeClr val="bg1"/>
                </a:solidFill>
              </a:rPr>
              <a:t>Suchoň</a:t>
            </a:r>
            <a:r>
              <a:rPr lang="sk-SK" b="1" dirty="0" smtClean="0">
                <a:solidFill>
                  <a:schemeClr val="bg1"/>
                </a:solidFill>
              </a:rPr>
              <a:t>: Krútňava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Prvá slovenská národná opera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Premiéra 1949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Národná opera je spôsob, ako národ rozpráva svoje príbehy hudbou a spevom.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Názov vyjadruje neustály vír myšlienok a výčitiek v hlave vraha.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Známa pieseň – Páslo dievča pávy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Ďalšie národné opery: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E. </a:t>
            </a:r>
            <a:r>
              <a:rPr lang="sk-SK" b="1" dirty="0" err="1" smtClean="0">
                <a:solidFill>
                  <a:schemeClr val="bg1"/>
                </a:solidFill>
              </a:rPr>
              <a:t>Suchoň</a:t>
            </a:r>
            <a:r>
              <a:rPr lang="sk-SK" b="1" dirty="0" smtClean="0">
                <a:solidFill>
                  <a:schemeClr val="bg1"/>
                </a:solidFill>
              </a:rPr>
              <a:t> – Svätopluk - </a:t>
            </a:r>
            <a:r>
              <a:rPr lang="sk-SK" dirty="0" smtClean="0">
                <a:solidFill>
                  <a:schemeClr val="bg1"/>
                </a:solidFill>
              </a:rPr>
              <a:t>História (Veľká Morava)</a:t>
            </a:r>
          </a:p>
          <a:p>
            <a:pPr algn="just"/>
            <a:r>
              <a:rPr lang="sk-SK" b="1" dirty="0" smtClean="0">
                <a:solidFill>
                  <a:schemeClr val="bg1"/>
                </a:solidFill>
              </a:rPr>
              <a:t>Ján </a:t>
            </a:r>
            <a:r>
              <a:rPr lang="sk-SK" b="1" dirty="0" err="1" smtClean="0">
                <a:solidFill>
                  <a:schemeClr val="bg1"/>
                </a:solidFill>
              </a:rPr>
              <a:t>Cikker</a:t>
            </a:r>
            <a:r>
              <a:rPr lang="sk-SK" b="1" dirty="0" smtClean="0">
                <a:solidFill>
                  <a:schemeClr val="bg1"/>
                </a:solidFill>
              </a:rPr>
              <a:t> - Juro Jánošík - </a:t>
            </a:r>
            <a:r>
              <a:rPr lang="sk-SK" dirty="0" smtClean="0">
                <a:solidFill>
                  <a:schemeClr val="bg1"/>
                </a:solidFill>
              </a:rPr>
              <a:t>Legendárny hrdina (zbojníctvo)</a:t>
            </a:r>
          </a:p>
          <a:p>
            <a:pPr algn="just"/>
            <a:r>
              <a:rPr lang="sk-SK" dirty="0" smtClean="0">
                <a:solidFill>
                  <a:schemeClr val="bg1"/>
                </a:solidFill>
              </a:rPr>
              <a:t>♫ Eugen </a:t>
            </a:r>
            <a:r>
              <a:rPr lang="sk-SK" dirty="0" err="1" smtClean="0">
                <a:solidFill>
                  <a:schemeClr val="bg1"/>
                </a:solidFill>
              </a:rPr>
              <a:t>Suchoň</a:t>
            </a:r>
            <a:r>
              <a:rPr lang="sk-SK" dirty="0" smtClean="0">
                <a:solidFill>
                  <a:schemeClr val="bg1"/>
                </a:solidFill>
              </a:rPr>
              <a:t> – Aká si mi krásna</a:t>
            </a:r>
          </a:p>
          <a:p>
            <a:pPr algn="just"/>
            <a:r>
              <a:rPr lang="sk-SK" sz="1500" dirty="0" smtClean="0">
                <a:solidFill>
                  <a:schemeClr val="bg1"/>
                </a:solidFill>
                <a:hlinkClick r:id="rId3"/>
              </a:rPr>
              <a:t>https://www.youtube.com/watch?v=mMh_o8rJ-Lc&amp;list=RDmMh_o8rJ-Lc&amp;start_radio=1</a:t>
            </a:r>
            <a:endParaRPr lang="sk-SK" sz="1500" dirty="0" smtClean="0">
              <a:solidFill>
                <a:schemeClr val="bg1"/>
              </a:solidFill>
            </a:endParaRPr>
          </a:p>
          <a:p>
            <a:pPr algn="just"/>
            <a:endParaRPr lang="sk-SK" dirty="0" smtClean="0"/>
          </a:p>
          <a:p>
            <a:endParaRPr lang="sk-SK" dirty="0" smtClean="0"/>
          </a:p>
        </p:txBody>
      </p:sp>
      <p:pic>
        <p:nvPicPr>
          <p:cNvPr id="4" name="Eugen Suchoň - Aká si mi krásna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248400" y="152400"/>
            <a:ext cx="2133600" cy="1600200"/>
          </a:xfrm>
          <a:prstGeom prst="rect">
            <a:avLst/>
          </a:prstGeom>
        </p:spPr>
      </p:pic>
      <p:sp>
        <p:nvSpPr>
          <p:cNvPr id="8" name="Ovál 7"/>
          <p:cNvSpPr/>
          <p:nvPr/>
        </p:nvSpPr>
        <p:spPr>
          <a:xfrm>
            <a:off x="4724400" y="0"/>
            <a:ext cx="1600200" cy="6858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DO ZOŠITA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Zaspievajme si </a:t>
            </a:r>
            <a:r>
              <a:rPr lang="sk-SK" dirty="0" smtClean="0">
                <a:solidFill>
                  <a:schemeClr val="bg1"/>
                </a:solidFill>
                <a:sym typeface="Wingdings" pitchFamily="2" charset="2"/>
              </a:rPr>
              <a:t></a:t>
            </a:r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05000"/>
            <a:ext cx="869330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04800"/>
            <a:ext cx="6324600" cy="62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1067</Words>
  <Application>Microsoft Office PowerPoint</Application>
  <PresentationFormat>Prezentácia na obrazovke (4:3)</PresentationFormat>
  <Paragraphs>144</Paragraphs>
  <Slides>20</Slides>
  <Notes>0</Notes>
  <HiddenSlides>0</HiddenSlides>
  <MMClips>7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Motív Office</vt:lpstr>
      <vt:lpstr>Eugen Suchoň - Krútňava</vt:lpstr>
      <vt:lpstr>Stala sa vražda!</vt:lpstr>
      <vt:lpstr>Čo vieme o mŕtvom:</vt:lpstr>
      <vt:lpstr>2. Obraz – Na žandárskej stanici</vt:lpstr>
      <vt:lpstr>Počas vyšetrovania:</vt:lpstr>
      <vt:lpstr>3. Obraz - Svadba</vt:lpstr>
      <vt:lpstr>Aké pocity máme z tejto svadby?</vt:lpstr>
      <vt:lpstr>4. obraz – Uspávanka Katreny</vt:lpstr>
      <vt:lpstr>4. obraz – Krútňava</vt:lpstr>
      <vt:lpstr>5. a 6. obraz </vt:lpstr>
      <vt:lpstr>5. a 6. obraz </vt:lpstr>
      <vt:lpstr>Uzatvorenie spisu  1:</vt:lpstr>
      <vt:lpstr>Uzatvorenie spisu  2:</vt:lpstr>
      <vt:lpstr>Uzatvorenie spisu  3:</vt:lpstr>
      <vt:lpstr>Hlavná myšlienka</vt:lpstr>
      <vt:lpstr>Eugen Suchoň 1908-1992</vt:lpstr>
      <vt:lpstr>Národná opera</vt:lpstr>
      <vt:lpstr>Snímka 18</vt:lpstr>
      <vt:lpstr>Zaspievajme si </vt:lpstr>
      <vt:lpstr>Snímka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94</cp:revision>
  <dcterms:created xsi:type="dcterms:W3CDTF">2025-02-22T18:02:43Z</dcterms:created>
  <dcterms:modified xsi:type="dcterms:W3CDTF">2026-08-03T19:23:35Z</dcterms:modified>
</cp:coreProperties>
</file>