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2" r:id="rId3"/>
    <p:sldId id="319" r:id="rId4"/>
    <p:sldId id="323" r:id="rId5"/>
    <p:sldId id="324" r:id="rId6"/>
    <p:sldId id="325" r:id="rId7"/>
    <p:sldId id="308" r:id="rId8"/>
    <p:sldId id="307" r:id="rId9"/>
    <p:sldId id="295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66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0" autoAdjust="0"/>
    <p:restoredTop sz="94660"/>
  </p:normalViewPr>
  <p:slideViewPr>
    <p:cSldViewPr>
      <p:cViewPr varScale="1">
        <p:scale>
          <a:sx n="61" d="100"/>
          <a:sy n="61" d="100"/>
        </p:scale>
        <p:origin x="-1256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2. 5. 2026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791Vlc5B4zw&amp;list=RD791Vlc5B4zw&amp;start_radio=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609600" y="3124200"/>
            <a:ext cx="7772400" cy="936625"/>
          </a:xfrm>
          <a:noFill/>
        </p:spPr>
        <p:txBody>
          <a:bodyPr/>
          <a:lstStyle/>
          <a:p>
            <a:r>
              <a:rPr lang="sk-SK" b="1" dirty="0" smtClean="0">
                <a:solidFill>
                  <a:schemeClr val="bg1"/>
                </a:solidFill>
              </a:rPr>
              <a:t>FILMOVÁ HUDBA</a:t>
            </a:r>
            <a:endParaRPr lang="sk-SK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62400" cy="1143000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FILMOVÁ HUDBA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sk-SK" dirty="0" smtClean="0">
                <a:solidFill>
                  <a:schemeClr val="bg1"/>
                </a:solidFill>
              </a:rPr>
              <a:t>Hudba má </a:t>
            </a:r>
            <a:r>
              <a:rPr lang="sk-SK" dirty="0" smtClean="0">
                <a:solidFill>
                  <a:schemeClr val="bg1"/>
                </a:solidFill>
              </a:rPr>
              <a:t>silný </a:t>
            </a:r>
            <a:r>
              <a:rPr lang="sk-SK" dirty="0" smtClean="0">
                <a:solidFill>
                  <a:schemeClr val="bg1"/>
                </a:solidFill>
              </a:rPr>
              <a:t>vplyv na podfarbenie emócií a dodáva filmom ich charakter. Ak ide o romantický film hudba bude jemná, zaľúbená, ale ak o horor, tak bude strašidelná. Ak ide o naháňačku bude hudba impulzívna, rýchla, ale pri zobrazovaní pocitov alebo spomienok bude navodzovať uvoľnenie a bude pokojná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TOM A JERRY: </a:t>
            </a:r>
          </a:p>
          <a:p>
            <a:pPr algn="just"/>
            <a:r>
              <a:rPr lang="sk-SK" sz="1600" dirty="0" smtClean="0">
                <a:solidFill>
                  <a:schemeClr val="bg1"/>
                </a:solidFill>
                <a:hlinkClick r:id="rId2"/>
              </a:rPr>
              <a:t>https://</a:t>
            </a:r>
            <a:r>
              <a:rPr lang="sk-SK" sz="1600" dirty="0" smtClean="0">
                <a:solidFill>
                  <a:schemeClr val="bg1"/>
                </a:solidFill>
                <a:hlinkClick r:id="rId2"/>
              </a:rPr>
              <a:t>www.youtube.com/watch?v=791Vlc5B4zw&amp;list=RD791Vlc5B4zw&amp;start_radio=1</a:t>
            </a:r>
            <a:endParaRPr lang="sk-SK" sz="1600" dirty="0" smtClean="0">
              <a:solidFill>
                <a:schemeClr val="bg1"/>
              </a:solidFill>
            </a:endParaRPr>
          </a:p>
          <a:p>
            <a:pPr algn="just"/>
            <a:endParaRPr lang="sk-SK" dirty="0" smtClean="0">
              <a:solidFill>
                <a:schemeClr val="bg1"/>
              </a:solidFill>
            </a:endParaRPr>
          </a:p>
          <a:p>
            <a:pPr algn="just"/>
            <a:endParaRPr lang="sk-SK" i="1" dirty="0">
              <a:solidFill>
                <a:schemeClr val="bg1"/>
              </a:solidFill>
            </a:endParaRPr>
          </a:p>
        </p:txBody>
      </p:sp>
      <p:pic>
        <p:nvPicPr>
          <p:cNvPr id="4" name="Obrázok 3" descr="musicvideo-banner_orig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10200" y="228600"/>
            <a:ext cx="2692400" cy="126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Vývoj filmovej hudby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  <a:solidFill>
            <a:schemeClr val="bg2">
              <a:lumMod val="50000"/>
            </a:schemeClr>
          </a:solidFill>
        </p:spPr>
        <p:txBody>
          <a:bodyPr>
            <a:normAutofit fontScale="85000" lnSpcReduction="20000"/>
          </a:bodyPr>
          <a:lstStyle/>
          <a:p>
            <a:pPr algn="just"/>
            <a:r>
              <a:rPr lang="sk-SK" b="1" dirty="0" smtClean="0">
                <a:solidFill>
                  <a:schemeClr val="bg1"/>
                </a:solidFill>
              </a:rPr>
              <a:t>Začiatky (nemé filmy)</a:t>
            </a:r>
            <a:r>
              <a:rPr lang="sk-SK" dirty="0" smtClean="0">
                <a:solidFill>
                  <a:schemeClr val="bg1"/>
                </a:solidFill>
              </a:rPr>
              <a:t> – filmy nemali zvuk, v kinách hrali hudbu živí hudobníci (klavír alebo orchester), aby vytvorili atmosféru. </a:t>
            </a:r>
            <a:endParaRPr lang="sk-SK" dirty="0" smtClean="0">
              <a:solidFill>
                <a:schemeClr val="bg1"/>
              </a:solidFill>
            </a:endParaRP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30</a:t>
            </a:r>
            <a:r>
              <a:rPr lang="sk-SK" b="1" dirty="0" smtClean="0">
                <a:solidFill>
                  <a:schemeClr val="bg1"/>
                </a:solidFill>
              </a:rPr>
              <a:t>. roky (príchod zvuku)</a:t>
            </a:r>
            <a:r>
              <a:rPr lang="sk-SK" dirty="0" smtClean="0">
                <a:solidFill>
                  <a:schemeClr val="bg1"/>
                </a:solidFill>
              </a:rPr>
              <a:t> – objavili sa prvé zvukové filmy a hudba sa začala nahrávať priamo k filmu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b="1" dirty="0" smtClean="0">
                <a:solidFill>
                  <a:schemeClr val="bg1"/>
                </a:solidFill>
              </a:rPr>
              <a:t>40.–60. roky</a:t>
            </a:r>
            <a:r>
              <a:rPr lang="sk-SK" dirty="0" smtClean="0">
                <a:solidFill>
                  <a:schemeClr val="bg1"/>
                </a:solidFill>
              </a:rPr>
              <a:t> – vznikli veľké orchestrálne </a:t>
            </a:r>
            <a:r>
              <a:rPr lang="sk-SK" dirty="0" err="1" smtClean="0">
                <a:solidFill>
                  <a:schemeClr val="bg1"/>
                </a:solidFill>
              </a:rPr>
              <a:t>soundtracky</a:t>
            </a:r>
            <a:r>
              <a:rPr lang="sk-SK" dirty="0" smtClean="0">
                <a:solidFill>
                  <a:schemeClr val="bg1"/>
                </a:solidFill>
              </a:rPr>
              <a:t>, hudba začala presne podporovať emócie a dej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b="1" dirty="0" smtClean="0">
                <a:solidFill>
                  <a:schemeClr val="bg1"/>
                </a:solidFill>
              </a:rPr>
              <a:t>70.–90. roky</a:t>
            </a:r>
            <a:r>
              <a:rPr lang="sk-SK" dirty="0" smtClean="0">
                <a:solidFill>
                  <a:schemeClr val="bg1"/>
                </a:solidFill>
              </a:rPr>
              <a:t> – pribudla populárna hudba (rock, pop), skladatelia začali viac experimentovať. </a:t>
            </a:r>
            <a:endParaRPr lang="sk-SK" dirty="0" smtClean="0">
              <a:solidFill>
                <a:schemeClr val="bg1"/>
              </a:solidFill>
            </a:endParaRP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dnes</a:t>
            </a:r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dirty="0" smtClean="0">
                <a:solidFill>
                  <a:schemeClr val="bg1"/>
                </a:solidFill>
              </a:rPr>
              <a:t>– používa sa kombinácia orchestra, elektroniky aj digitálnych efektov, hudba je veľmi prepracovaná a presne „šitá na mieru“ filmu.</a:t>
            </a:r>
            <a:endParaRPr lang="sk-SK" i="1" dirty="0" smtClean="0">
              <a:solidFill>
                <a:schemeClr val="bg1"/>
              </a:solidFill>
            </a:endParaRPr>
          </a:p>
          <a:p>
            <a:pPr algn="just"/>
            <a:endParaRPr lang="sk-SK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sk-SK" sz="3200" b="1" dirty="0" err="1" smtClean="0">
                <a:solidFill>
                  <a:schemeClr val="bg1"/>
                </a:solidFill>
              </a:rPr>
              <a:t>John</a:t>
            </a:r>
            <a:r>
              <a:rPr lang="sk-SK" sz="3200" b="1" dirty="0" smtClean="0">
                <a:solidFill>
                  <a:schemeClr val="bg1"/>
                </a:solidFill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</a:rPr>
              <a:t>Williams</a:t>
            </a:r>
            <a:r>
              <a:rPr lang="sk-SK" sz="3200" dirty="0" smtClean="0">
                <a:solidFill>
                  <a:schemeClr val="bg1"/>
                </a:solidFill>
              </a:rPr>
              <a:t> </a:t>
            </a:r>
            <a:r>
              <a:rPr lang="sk-SK" sz="3200" dirty="0" smtClean="0">
                <a:solidFill>
                  <a:schemeClr val="bg1"/>
                </a:solidFill>
              </a:rPr>
              <a:t> (1932)</a:t>
            </a:r>
            <a:endParaRPr lang="sk-SK" sz="3200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5029200"/>
          </a:xfrm>
          <a:solidFill>
            <a:schemeClr val="bg2">
              <a:lumMod val="5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 algn="just"/>
            <a:r>
              <a:rPr lang="sk-SK" dirty="0" smtClean="0">
                <a:solidFill>
                  <a:schemeClr val="bg1"/>
                </a:solidFill>
              </a:rPr>
              <a:t>Zložil hudbu k mnohým filmom, napr. </a:t>
            </a:r>
            <a:r>
              <a:rPr lang="sk-SK" i="1" dirty="0" smtClean="0">
                <a:solidFill>
                  <a:schemeClr val="bg1"/>
                </a:solidFill>
              </a:rPr>
              <a:t>Hviezdne vojny</a:t>
            </a:r>
            <a:r>
              <a:rPr lang="sk-SK" dirty="0" smtClean="0">
                <a:solidFill>
                  <a:schemeClr val="bg1"/>
                </a:solidFill>
              </a:rPr>
              <a:t>, </a:t>
            </a:r>
            <a:r>
              <a:rPr lang="sk-SK" i="1" dirty="0" smtClean="0">
                <a:solidFill>
                  <a:schemeClr val="bg1"/>
                </a:solidFill>
              </a:rPr>
              <a:t>Jurský park</a:t>
            </a:r>
            <a:r>
              <a:rPr lang="sk-SK" dirty="0" smtClean="0">
                <a:solidFill>
                  <a:schemeClr val="bg1"/>
                </a:solidFill>
              </a:rPr>
              <a:t>, </a:t>
            </a:r>
            <a:r>
              <a:rPr lang="sk-SK" i="1" dirty="0" smtClean="0">
                <a:solidFill>
                  <a:schemeClr val="bg1"/>
                </a:solidFill>
              </a:rPr>
              <a:t>Čeľuste</a:t>
            </a:r>
            <a:r>
              <a:rPr lang="sk-SK" dirty="0" smtClean="0">
                <a:solidFill>
                  <a:schemeClr val="bg1"/>
                </a:solidFill>
              </a:rPr>
              <a:t>, </a:t>
            </a:r>
            <a:r>
              <a:rPr lang="sk-SK" i="1" dirty="0" smtClean="0">
                <a:solidFill>
                  <a:schemeClr val="bg1"/>
                </a:solidFill>
              </a:rPr>
              <a:t>Indiana </a:t>
            </a:r>
            <a:r>
              <a:rPr lang="sk-SK" i="1" dirty="0" err="1" smtClean="0">
                <a:solidFill>
                  <a:schemeClr val="bg1"/>
                </a:solidFill>
              </a:rPr>
              <a:t>Jones</a:t>
            </a:r>
            <a:r>
              <a:rPr lang="sk-SK" dirty="0" smtClean="0">
                <a:solidFill>
                  <a:schemeClr val="bg1"/>
                </a:solidFill>
              </a:rPr>
              <a:t>, </a:t>
            </a:r>
            <a:r>
              <a:rPr lang="sk-SK" i="1" dirty="0" err="1" smtClean="0">
                <a:solidFill>
                  <a:schemeClr val="bg1"/>
                </a:solidFill>
              </a:rPr>
              <a:t>Schindlerov</a:t>
            </a:r>
            <a:r>
              <a:rPr lang="sk-SK" i="1" dirty="0" smtClean="0">
                <a:solidFill>
                  <a:schemeClr val="bg1"/>
                </a:solidFill>
              </a:rPr>
              <a:t> zoznam</a:t>
            </a:r>
            <a:r>
              <a:rPr lang="sk-SK" dirty="0" smtClean="0">
                <a:solidFill>
                  <a:schemeClr val="bg1"/>
                </a:solidFill>
              </a:rPr>
              <a:t>, </a:t>
            </a:r>
            <a:r>
              <a:rPr lang="sk-SK" i="1" dirty="0" smtClean="0">
                <a:solidFill>
                  <a:schemeClr val="bg1"/>
                </a:solidFill>
              </a:rPr>
              <a:t>Superman</a:t>
            </a:r>
            <a:r>
              <a:rPr lang="sk-SK" dirty="0" smtClean="0">
                <a:solidFill>
                  <a:schemeClr val="bg1"/>
                </a:solidFill>
              </a:rPr>
              <a:t>, </a:t>
            </a:r>
            <a:r>
              <a:rPr lang="sk-SK" i="1" dirty="0" smtClean="0">
                <a:solidFill>
                  <a:schemeClr val="bg1"/>
                </a:solidFill>
              </a:rPr>
              <a:t>Jurský park</a:t>
            </a:r>
            <a:r>
              <a:rPr lang="sk-SK" dirty="0" smtClean="0">
                <a:solidFill>
                  <a:schemeClr val="bg1"/>
                </a:solidFill>
              </a:rPr>
              <a:t>, </a:t>
            </a:r>
            <a:r>
              <a:rPr lang="sk-SK" i="1" dirty="0" err="1" smtClean="0">
                <a:solidFill>
                  <a:schemeClr val="bg1"/>
                </a:solidFill>
              </a:rPr>
              <a:t>Harry</a:t>
            </a:r>
            <a:r>
              <a:rPr lang="sk-SK" i="1" dirty="0" smtClean="0">
                <a:solidFill>
                  <a:schemeClr val="bg1"/>
                </a:solidFill>
              </a:rPr>
              <a:t> </a:t>
            </a:r>
            <a:r>
              <a:rPr lang="sk-SK" i="1" dirty="0" err="1" smtClean="0">
                <a:solidFill>
                  <a:schemeClr val="bg1"/>
                </a:solidFill>
              </a:rPr>
              <a:t>Potter</a:t>
            </a:r>
            <a:r>
              <a:rPr lang="sk-SK" dirty="0" smtClean="0">
                <a:solidFill>
                  <a:schemeClr val="bg1"/>
                </a:solidFill>
              </a:rPr>
              <a:t>, </a:t>
            </a:r>
            <a:r>
              <a:rPr lang="sk-SK" i="1" dirty="0" smtClean="0">
                <a:solidFill>
                  <a:schemeClr val="bg1"/>
                </a:solidFill>
              </a:rPr>
              <a:t>Sám doma, </a:t>
            </a:r>
            <a:r>
              <a:rPr lang="sk-SK" i="1" dirty="0" err="1" smtClean="0">
                <a:solidFill>
                  <a:schemeClr val="bg1"/>
                </a:solidFill>
              </a:rPr>
              <a:t>E.T.mimozemšťan</a:t>
            </a:r>
            <a:r>
              <a:rPr lang="sk-SK" dirty="0" smtClean="0">
                <a:solidFill>
                  <a:schemeClr val="bg1"/>
                </a:solidFill>
              </a:rPr>
              <a:t>......</a:t>
            </a:r>
          </a:p>
          <a:p>
            <a:pPr marL="0" indent="0" algn="just"/>
            <a:r>
              <a:rPr lang="sk-SK" dirty="0" err="1" smtClean="0">
                <a:solidFill>
                  <a:schemeClr val="bg1"/>
                </a:solidFill>
              </a:rPr>
              <a:t>Williams</a:t>
            </a:r>
            <a:r>
              <a:rPr lang="sk-SK" dirty="0" smtClean="0">
                <a:solidFill>
                  <a:schemeClr val="bg1"/>
                </a:solidFill>
              </a:rPr>
              <a:t> je vďaka 52 nomináciám označovaný za najviac nominovaného žijúceho umelca na Cenu Akadémie (najviac nominovaný, 59-krát).</a:t>
            </a:r>
          </a:p>
          <a:p>
            <a:pPr algn="just"/>
            <a:endParaRPr lang="sk-SK" dirty="0" smtClean="0">
              <a:solidFill>
                <a:schemeClr val="bg1"/>
              </a:solidFill>
            </a:endParaRPr>
          </a:p>
          <a:p>
            <a:pPr algn="just"/>
            <a:endParaRPr lang="sk-SK" i="1" dirty="0">
              <a:solidFill>
                <a:schemeClr val="bg1"/>
              </a:solidFill>
            </a:endParaRPr>
          </a:p>
        </p:txBody>
      </p:sp>
      <p:pic>
        <p:nvPicPr>
          <p:cNvPr id="4" name="Obrázok 3" descr="williams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228600"/>
            <a:ext cx="39624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895600"/>
            <a:ext cx="4086225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868362"/>
          </a:xfr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sk-SK" sz="2400" b="1" dirty="0" err="1" smtClean="0">
                <a:solidFill>
                  <a:schemeClr val="bg1"/>
                </a:solidFill>
              </a:rPr>
              <a:t>Hans</a:t>
            </a:r>
            <a:r>
              <a:rPr lang="sk-SK" sz="2400" b="1" dirty="0" smtClean="0">
                <a:solidFill>
                  <a:schemeClr val="bg1"/>
                </a:solidFill>
              </a:rPr>
              <a:t> </a:t>
            </a:r>
            <a:r>
              <a:rPr lang="sk-SK" sz="2400" b="1" dirty="0" err="1" smtClean="0">
                <a:solidFill>
                  <a:schemeClr val="bg1"/>
                </a:solidFill>
              </a:rPr>
              <a:t>Florian</a:t>
            </a:r>
            <a:r>
              <a:rPr lang="sk-SK" sz="2400" b="1" dirty="0" smtClean="0">
                <a:solidFill>
                  <a:schemeClr val="bg1"/>
                </a:solidFill>
              </a:rPr>
              <a:t> </a:t>
            </a:r>
            <a:r>
              <a:rPr lang="sk-SK" sz="2400" b="1" dirty="0" err="1" smtClean="0">
                <a:solidFill>
                  <a:schemeClr val="bg1"/>
                </a:solidFill>
              </a:rPr>
              <a:t>Zimmer</a:t>
            </a:r>
            <a:r>
              <a:rPr lang="sk-SK" sz="2400" dirty="0" smtClean="0">
                <a:solidFill>
                  <a:schemeClr val="bg1"/>
                </a:solidFill>
              </a:rPr>
              <a:t> (</a:t>
            </a:r>
            <a:r>
              <a:rPr lang="sk-SK" sz="2400" dirty="0" smtClean="0">
                <a:solidFill>
                  <a:schemeClr val="bg1"/>
                </a:solidFill>
              </a:rPr>
              <a:t>1957)</a:t>
            </a:r>
            <a:endParaRPr lang="sk-SK" sz="2400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3657600"/>
          </a:xfrm>
          <a:solidFill>
            <a:schemeClr val="bg2">
              <a:lumMod val="5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 algn="just"/>
            <a:r>
              <a:rPr lang="sk-SK" dirty="0" smtClean="0">
                <a:solidFill>
                  <a:schemeClr val="bg1"/>
                </a:solidFill>
              </a:rPr>
              <a:t>Je nemecký</a:t>
            </a:r>
            <a:r>
              <a:rPr lang="sk-SK" dirty="0" smtClean="0">
                <a:solidFill>
                  <a:schemeClr val="bg1"/>
                </a:solidFill>
              </a:rPr>
              <a:t> producent a skladateľ filmovej hudby. Zložil hudbu k viac </a:t>
            </a:r>
            <a:r>
              <a:rPr lang="sk-SK" dirty="0" smtClean="0">
                <a:solidFill>
                  <a:schemeClr val="bg1"/>
                </a:solidFill>
              </a:rPr>
              <a:t>než </a:t>
            </a:r>
            <a:r>
              <a:rPr lang="sk-SK" dirty="0" smtClean="0">
                <a:solidFill>
                  <a:schemeClr val="bg1"/>
                </a:solidFill>
              </a:rPr>
              <a:t>100 filmom, napríklad </a:t>
            </a:r>
            <a:r>
              <a:rPr lang="sk-SK" i="1" dirty="0" smtClean="0">
                <a:solidFill>
                  <a:schemeClr val="bg1"/>
                </a:solidFill>
              </a:rPr>
              <a:t>Piráti z Karibiku</a:t>
            </a:r>
            <a:r>
              <a:rPr lang="sk-SK" dirty="0" smtClean="0">
                <a:solidFill>
                  <a:schemeClr val="bg1"/>
                </a:solidFill>
              </a:rPr>
              <a:t>, </a:t>
            </a:r>
            <a:r>
              <a:rPr lang="sk-SK" i="1" dirty="0" smtClean="0">
                <a:solidFill>
                  <a:schemeClr val="bg1"/>
                </a:solidFill>
              </a:rPr>
              <a:t>Gladiátor</a:t>
            </a:r>
            <a:r>
              <a:rPr lang="sk-SK" dirty="0" smtClean="0">
                <a:solidFill>
                  <a:schemeClr val="bg1"/>
                </a:solidFill>
              </a:rPr>
              <a:t>, </a:t>
            </a:r>
            <a:r>
              <a:rPr lang="sk-SK" i="1" dirty="0" smtClean="0">
                <a:solidFill>
                  <a:schemeClr val="bg1"/>
                </a:solidFill>
              </a:rPr>
              <a:t>Temný rytier</a:t>
            </a:r>
            <a:r>
              <a:rPr lang="sk-SK" dirty="0" smtClean="0">
                <a:solidFill>
                  <a:schemeClr val="bg1"/>
                </a:solidFill>
              </a:rPr>
              <a:t>, </a:t>
            </a:r>
            <a:r>
              <a:rPr lang="sk-SK" dirty="0" err="1" smtClean="0">
                <a:solidFill>
                  <a:schemeClr val="bg1"/>
                </a:solidFill>
              </a:rPr>
              <a:t>Rain</a:t>
            </a:r>
            <a:r>
              <a:rPr lang="sk-SK" dirty="0" smtClean="0">
                <a:solidFill>
                  <a:schemeClr val="bg1"/>
                </a:solidFill>
              </a:rPr>
              <a:t> Man, Princ egyptský, </a:t>
            </a:r>
            <a:r>
              <a:rPr lang="sk-SK" i="1" dirty="0" smtClean="0">
                <a:solidFill>
                  <a:schemeClr val="bg1"/>
                </a:solidFill>
              </a:rPr>
              <a:t>Pearl </a:t>
            </a:r>
            <a:r>
              <a:rPr lang="sk-SK" i="1" dirty="0" err="1" smtClean="0">
                <a:solidFill>
                  <a:schemeClr val="bg1"/>
                </a:solidFill>
              </a:rPr>
              <a:t>Harbor</a:t>
            </a:r>
            <a:r>
              <a:rPr lang="sk-SK" dirty="0" smtClean="0">
                <a:solidFill>
                  <a:schemeClr val="bg1"/>
                </a:solidFill>
              </a:rPr>
              <a:t>, </a:t>
            </a:r>
            <a:r>
              <a:rPr lang="sk-SK" i="1" dirty="0" smtClean="0">
                <a:solidFill>
                  <a:schemeClr val="bg1"/>
                </a:solidFill>
              </a:rPr>
              <a:t>Posledný samuraj</a:t>
            </a:r>
            <a:r>
              <a:rPr lang="sk-SK" dirty="0" smtClean="0">
                <a:solidFill>
                  <a:schemeClr val="bg1"/>
                </a:solidFill>
              </a:rPr>
              <a:t>, </a:t>
            </a:r>
            <a:r>
              <a:rPr lang="sk-SK" i="1" dirty="0" err="1" smtClean="0">
                <a:solidFill>
                  <a:schemeClr val="bg1"/>
                </a:solidFill>
              </a:rPr>
              <a:t>Da</a:t>
            </a:r>
            <a:r>
              <a:rPr lang="sk-SK" i="1" dirty="0" smtClean="0">
                <a:solidFill>
                  <a:schemeClr val="bg1"/>
                </a:solidFill>
              </a:rPr>
              <a:t> </a:t>
            </a:r>
            <a:r>
              <a:rPr lang="sk-SK" i="1" dirty="0" err="1" smtClean="0">
                <a:solidFill>
                  <a:schemeClr val="bg1"/>
                </a:solidFill>
              </a:rPr>
              <a:t>Vinciho</a:t>
            </a:r>
            <a:r>
              <a:rPr lang="sk-SK" i="1" dirty="0" smtClean="0">
                <a:solidFill>
                  <a:schemeClr val="bg1"/>
                </a:solidFill>
              </a:rPr>
              <a:t> kód</a:t>
            </a:r>
            <a:r>
              <a:rPr lang="sk-SK" dirty="0" smtClean="0">
                <a:solidFill>
                  <a:schemeClr val="bg1"/>
                </a:solidFill>
              </a:rPr>
              <a:t>, </a:t>
            </a:r>
            <a:r>
              <a:rPr lang="sk-SK" i="1" dirty="0" err="1" smtClean="0">
                <a:solidFill>
                  <a:schemeClr val="bg1"/>
                </a:solidFill>
              </a:rPr>
              <a:t>Interstellar</a:t>
            </a:r>
            <a:r>
              <a:rPr lang="sk-SK" i="1" dirty="0" smtClean="0">
                <a:solidFill>
                  <a:schemeClr val="bg1"/>
                </a:solidFill>
              </a:rPr>
              <a:t>, </a:t>
            </a:r>
            <a:r>
              <a:rPr lang="sk-SK" i="1" dirty="0" smtClean="0">
                <a:solidFill>
                  <a:schemeClr val="bg1"/>
                </a:solidFill>
              </a:rPr>
              <a:t> Duna, </a:t>
            </a:r>
            <a:r>
              <a:rPr lang="sk-SK" dirty="0" smtClean="0">
                <a:solidFill>
                  <a:schemeClr val="bg1"/>
                </a:solidFill>
              </a:rPr>
              <a:t>či</a:t>
            </a:r>
            <a:r>
              <a:rPr lang="sk-SK" dirty="0" smtClean="0">
                <a:solidFill>
                  <a:schemeClr val="bg1"/>
                </a:solidFill>
              </a:rPr>
              <a:t> </a:t>
            </a:r>
            <a:r>
              <a:rPr lang="sk-SK" i="1" dirty="0" err="1" smtClean="0">
                <a:solidFill>
                  <a:schemeClr val="bg1"/>
                </a:solidFill>
              </a:rPr>
              <a:t>Simpsonovci</a:t>
            </a:r>
            <a:r>
              <a:rPr lang="sk-SK" i="1" dirty="0" smtClean="0">
                <a:solidFill>
                  <a:schemeClr val="bg1"/>
                </a:solidFill>
              </a:rPr>
              <a:t>: Film</a:t>
            </a:r>
            <a:r>
              <a:rPr lang="sk-SK" dirty="0" smtClean="0">
                <a:solidFill>
                  <a:schemeClr val="bg1"/>
                </a:solidFill>
              </a:rPr>
              <a:t>,</a:t>
            </a:r>
            <a:r>
              <a:rPr lang="sk-SK" i="1" dirty="0" smtClean="0">
                <a:solidFill>
                  <a:schemeClr val="bg1"/>
                </a:solidFill>
              </a:rPr>
              <a:t> (autor titulnej zvučky </a:t>
            </a:r>
            <a:r>
              <a:rPr lang="sk-SK" i="1" dirty="0" err="1" smtClean="0">
                <a:solidFill>
                  <a:schemeClr val="bg1"/>
                </a:solidFill>
              </a:rPr>
              <a:t>Sipmsons</a:t>
            </a:r>
            <a:r>
              <a:rPr lang="sk-SK" i="1" dirty="0" smtClean="0">
                <a:solidFill>
                  <a:schemeClr val="bg1"/>
                </a:solidFill>
              </a:rPr>
              <a:t> je </a:t>
            </a:r>
            <a:r>
              <a:rPr lang="sk-SK" i="1" dirty="0" err="1" smtClean="0">
                <a:solidFill>
                  <a:schemeClr val="bg1"/>
                </a:solidFill>
              </a:rPr>
              <a:t>Danny</a:t>
            </a:r>
            <a:r>
              <a:rPr lang="sk-SK" i="1" dirty="0" smtClean="0">
                <a:solidFill>
                  <a:schemeClr val="bg1"/>
                </a:solidFill>
              </a:rPr>
              <a:t> </a:t>
            </a:r>
            <a:r>
              <a:rPr lang="sk-SK" i="1" dirty="0" err="1" smtClean="0">
                <a:solidFill>
                  <a:schemeClr val="bg1"/>
                </a:solidFill>
              </a:rPr>
              <a:t>Elfman</a:t>
            </a:r>
            <a:r>
              <a:rPr lang="sk-SK" i="1" dirty="0" smtClean="0">
                <a:solidFill>
                  <a:schemeClr val="bg1"/>
                </a:solidFill>
              </a:rPr>
              <a:t>)...</a:t>
            </a:r>
            <a:endParaRPr lang="sk-SK" dirty="0" smtClean="0">
              <a:solidFill>
                <a:schemeClr val="bg1"/>
              </a:solidFill>
            </a:endParaRPr>
          </a:p>
          <a:p>
            <a:pPr marL="0" indent="0" algn="just"/>
            <a:r>
              <a:rPr lang="sk-SK" dirty="0" smtClean="0">
                <a:solidFill>
                  <a:schemeClr val="bg1"/>
                </a:solidFill>
              </a:rPr>
              <a:t>Začiatkom kariéry </a:t>
            </a:r>
            <a:r>
              <a:rPr lang="sk-SK" dirty="0" err="1" smtClean="0">
                <a:solidFill>
                  <a:schemeClr val="bg1"/>
                </a:solidFill>
              </a:rPr>
              <a:t>Zimmer</a:t>
            </a:r>
            <a:r>
              <a:rPr lang="sk-SK" dirty="0" smtClean="0">
                <a:solidFill>
                  <a:schemeClr val="bg1"/>
                </a:solidFill>
              </a:rPr>
              <a:t> pôsobil v Spojenom kráľovstve, neskôr sa presťahoval do Spojených štátov. V súčasnosti je vedúcim divízie filmovej hudby štúdií </a:t>
            </a:r>
            <a:r>
              <a:rPr lang="sk-SK" dirty="0" err="1" smtClean="0">
                <a:solidFill>
                  <a:schemeClr val="bg1"/>
                </a:solidFill>
              </a:rPr>
              <a:t>DreamWorks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sk-SK" dirty="0" smtClean="0">
              <a:solidFill>
                <a:schemeClr val="bg1"/>
              </a:solidFill>
            </a:endParaRPr>
          </a:p>
          <a:p>
            <a:pPr algn="just"/>
            <a:endParaRPr lang="sk-SK" i="1" dirty="0">
              <a:solidFill>
                <a:schemeClr val="bg1"/>
              </a:solidFill>
            </a:endParaRPr>
          </a:p>
        </p:txBody>
      </p:sp>
      <p:pic>
        <p:nvPicPr>
          <p:cNvPr id="6" name="Obrázok 5" descr="stiahnuť (3)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4876800"/>
            <a:ext cx="3276600" cy="1752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800600"/>
            <a:ext cx="3708991" cy="1840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868362"/>
          </a:xfr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sk-SK" sz="3600" b="1" dirty="0" smtClean="0">
                <a:solidFill>
                  <a:schemeClr val="bg1"/>
                </a:solidFill>
              </a:rPr>
              <a:t>Výber nástrojov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365760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sk-SK" dirty="0" smtClean="0">
                <a:solidFill>
                  <a:schemeClr val="bg1"/>
                </a:solidFill>
              </a:rPr>
              <a:t>Najväčší rozdiel medzi skladateľmi je vo výbere nástrojov pri komponovaní. </a:t>
            </a:r>
            <a:endParaRPr lang="sk-SK" dirty="0" smtClean="0">
              <a:solidFill>
                <a:schemeClr val="bg1"/>
              </a:solidFill>
            </a:endParaRP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Kým </a:t>
            </a:r>
            <a:r>
              <a:rPr lang="sk-SK" dirty="0" err="1" smtClean="0">
                <a:solidFill>
                  <a:schemeClr val="bg1"/>
                </a:solidFill>
              </a:rPr>
              <a:t>Williams</a:t>
            </a:r>
            <a:r>
              <a:rPr lang="sk-SK" dirty="0" smtClean="0">
                <a:solidFill>
                  <a:schemeClr val="bg1"/>
                </a:solidFill>
              </a:rPr>
              <a:t> uprednostňuje klasické orchestrálne nástroje, </a:t>
            </a:r>
            <a:r>
              <a:rPr lang="sk-SK" dirty="0" err="1" smtClean="0">
                <a:solidFill>
                  <a:schemeClr val="bg1"/>
                </a:solidFill>
              </a:rPr>
              <a:t>Zimmer</a:t>
            </a:r>
            <a:r>
              <a:rPr lang="sk-SK" dirty="0" smtClean="0">
                <a:solidFill>
                  <a:schemeClr val="bg1"/>
                </a:solidFill>
              </a:rPr>
              <a:t> ich kombinuje s modernou </a:t>
            </a:r>
            <a:r>
              <a:rPr lang="sk-SK" dirty="0" err="1" smtClean="0">
                <a:solidFill>
                  <a:schemeClr val="bg1"/>
                </a:solidFill>
              </a:rPr>
              <a:t>elektrohudbou</a:t>
            </a:r>
            <a:r>
              <a:rPr lang="sk-SK" dirty="0" smtClean="0">
                <a:solidFill>
                  <a:schemeClr val="bg1"/>
                </a:solidFill>
              </a:rPr>
              <a:t> a technikou. </a:t>
            </a:r>
          </a:p>
          <a:p>
            <a:pPr algn="just"/>
            <a:endParaRPr lang="sk-SK" dirty="0" smtClean="0">
              <a:solidFill>
                <a:schemeClr val="bg1"/>
              </a:solidFill>
            </a:endParaRPr>
          </a:p>
          <a:p>
            <a:pPr algn="just"/>
            <a:endParaRPr lang="sk-SK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25000"/>
            </a:schemeClr>
          </a:solidFill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chemeClr val="bg1"/>
                </a:solidFill>
              </a:rPr>
              <a:t>ÚLOHA: Spoznávaš filmovú hudbu? Napíš, k akému filmu/seriálu sa viaže:</a:t>
            </a:r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74414"/>
            <a:ext cx="8229600" cy="417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bg2">
              <a:lumMod val="2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sk-SK" sz="2800" dirty="0" smtClean="0">
                <a:solidFill>
                  <a:schemeClr val="bg1"/>
                </a:solidFill>
              </a:rPr>
              <a:t>Filmová hudba:</a:t>
            </a:r>
            <a:endParaRPr lang="sk-SK" sz="1200" dirty="0" smtClean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0"/>
          </a:xfrm>
          <a:solidFill>
            <a:schemeClr val="bg2">
              <a:lumMod val="25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sk-SK" sz="4400" dirty="0" smtClean="0">
                <a:solidFill>
                  <a:schemeClr val="bg1"/>
                </a:solidFill>
              </a:rPr>
              <a:t>pomáha </a:t>
            </a:r>
            <a:r>
              <a:rPr lang="sk-SK" sz="4400" dirty="0" smtClean="0">
                <a:solidFill>
                  <a:schemeClr val="bg1"/>
                </a:solidFill>
              </a:rPr>
              <a:t>vyjadriť emócie, </a:t>
            </a:r>
            <a:r>
              <a:rPr lang="sk-SK" sz="4400" dirty="0" smtClean="0">
                <a:solidFill>
                  <a:schemeClr val="bg1"/>
                </a:solidFill>
              </a:rPr>
              <a:t>zvýrazniť </a:t>
            </a:r>
            <a:r>
              <a:rPr lang="sk-SK" sz="4400" dirty="0" smtClean="0">
                <a:solidFill>
                  <a:schemeClr val="bg1"/>
                </a:solidFill>
              </a:rPr>
              <a:t>dej a urobiť scény pútavejšími</a:t>
            </a:r>
            <a:r>
              <a:rPr lang="sk-SK" sz="4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sk-SK" sz="4400" b="1" dirty="0" smtClean="0">
                <a:solidFill>
                  <a:schemeClr val="bg1"/>
                </a:solidFill>
              </a:rPr>
              <a:t>Zvučka</a:t>
            </a:r>
            <a:r>
              <a:rPr lang="sk-SK" sz="4400" dirty="0" smtClean="0">
                <a:solidFill>
                  <a:schemeClr val="bg1"/>
                </a:solidFill>
              </a:rPr>
              <a:t> – krátka hudobná </a:t>
            </a:r>
            <a:r>
              <a:rPr lang="sk-SK" sz="4400" dirty="0" smtClean="0">
                <a:solidFill>
                  <a:schemeClr val="bg1"/>
                </a:solidFill>
              </a:rPr>
              <a:t>melódia na úvod</a:t>
            </a:r>
          </a:p>
          <a:p>
            <a:r>
              <a:rPr lang="sk-SK" sz="4400" b="1" dirty="0" err="1" smtClean="0">
                <a:solidFill>
                  <a:schemeClr val="bg1"/>
                </a:solidFill>
              </a:rPr>
              <a:t>Soundtrack</a:t>
            </a:r>
            <a:r>
              <a:rPr lang="sk-SK" sz="4400" dirty="0" smtClean="0">
                <a:solidFill>
                  <a:schemeClr val="bg1"/>
                </a:solidFill>
              </a:rPr>
              <a:t> </a:t>
            </a:r>
            <a:r>
              <a:rPr lang="sk-SK" sz="4400" dirty="0" smtClean="0">
                <a:solidFill>
                  <a:schemeClr val="bg1"/>
                </a:solidFill>
              </a:rPr>
              <a:t>– </a:t>
            </a:r>
            <a:r>
              <a:rPr lang="sk-SK" sz="4400" dirty="0" smtClean="0">
                <a:solidFill>
                  <a:schemeClr val="bg1"/>
                </a:solidFill>
              </a:rPr>
              <a:t>hudba </a:t>
            </a:r>
            <a:r>
              <a:rPr lang="sk-SK" sz="4400" dirty="0" smtClean="0">
                <a:solidFill>
                  <a:schemeClr val="bg1"/>
                </a:solidFill>
              </a:rPr>
              <a:t>vytvorená alebo vybraná k </a:t>
            </a:r>
            <a:r>
              <a:rPr lang="sk-SK" sz="4400" dirty="0" smtClean="0">
                <a:solidFill>
                  <a:schemeClr val="bg1"/>
                </a:solidFill>
              </a:rPr>
              <a:t>filmu</a:t>
            </a:r>
          </a:p>
          <a:p>
            <a:r>
              <a:rPr lang="sk-SK" sz="4400" dirty="0" smtClean="0">
                <a:solidFill>
                  <a:schemeClr val="bg1"/>
                </a:solidFill>
              </a:rPr>
              <a:t> </a:t>
            </a:r>
            <a:r>
              <a:rPr lang="sk-SK" sz="4400" b="1" dirty="0" smtClean="0">
                <a:solidFill>
                  <a:schemeClr val="bg1"/>
                </a:solidFill>
              </a:rPr>
              <a:t>Hudba ako pozadie</a:t>
            </a:r>
            <a:r>
              <a:rPr lang="sk-SK" sz="4400" dirty="0" smtClean="0">
                <a:solidFill>
                  <a:schemeClr val="bg1"/>
                </a:solidFill>
              </a:rPr>
              <a:t> </a:t>
            </a:r>
            <a:r>
              <a:rPr lang="sk-SK" sz="4400" dirty="0" smtClean="0">
                <a:solidFill>
                  <a:schemeClr val="bg1"/>
                </a:solidFill>
              </a:rPr>
              <a:t>–v </a:t>
            </a:r>
            <a:r>
              <a:rPr lang="sk-SK" sz="4400" dirty="0" smtClean="0">
                <a:solidFill>
                  <a:schemeClr val="bg1"/>
                </a:solidFill>
              </a:rPr>
              <a:t>pozadí </a:t>
            </a:r>
            <a:r>
              <a:rPr lang="sk-SK" sz="4400" dirty="0" smtClean="0">
                <a:solidFill>
                  <a:schemeClr val="bg1"/>
                </a:solidFill>
              </a:rPr>
              <a:t>scény, dotvára </a:t>
            </a:r>
            <a:r>
              <a:rPr lang="sk-SK" sz="4400" dirty="0" smtClean="0">
                <a:solidFill>
                  <a:schemeClr val="bg1"/>
                </a:solidFill>
              </a:rPr>
              <a:t>atmosféru, ale nie je </a:t>
            </a:r>
            <a:r>
              <a:rPr lang="sk-SK" sz="4400" dirty="0" smtClean="0">
                <a:solidFill>
                  <a:schemeClr val="bg1"/>
                </a:solidFill>
              </a:rPr>
              <a:t>hlavná</a:t>
            </a:r>
          </a:p>
          <a:p>
            <a:r>
              <a:rPr lang="sk-SK" sz="4400" dirty="0" smtClean="0">
                <a:solidFill>
                  <a:schemeClr val="bg1"/>
                </a:solidFill>
              </a:rPr>
              <a:t>Tvorcovia:</a:t>
            </a:r>
          </a:p>
          <a:p>
            <a:r>
              <a:rPr lang="sk-SK" sz="4400" dirty="0" err="1" smtClean="0">
                <a:solidFill>
                  <a:schemeClr val="bg1"/>
                </a:solidFill>
              </a:rPr>
              <a:t>John</a:t>
            </a:r>
            <a:r>
              <a:rPr lang="sk-SK" sz="4400" dirty="0" smtClean="0">
                <a:solidFill>
                  <a:schemeClr val="bg1"/>
                </a:solidFill>
              </a:rPr>
              <a:t> </a:t>
            </a:r>
            <a:r>
              <a:rPr lang="sk-SK" sz="4400" dirty="0" err="1" smtClean="0">
                <a:solidFill>
                  <a:schemeClr val="bg1"/>
                </a:solidFill>
              </a:rPr>
              <a:t>Williams</a:t>
            </a:r>
            <a:r>
              <a:rPr lang="sk-SK" sz="4400" dirty="0" smtClean="0">
                <a:solidFill>
                  <a:schemeClr val="bg1"/>
                </a:solidFill>
              </a:rPr>
              <a:t> a </a:t>
            </a:r>
            <a:r>
              <a:rPr lang="sk-SK" sz="4400" dirty="0" err="1" smtClean="0">
                <a:solidFill>
                  <a:schemeClr val="bg1"/>
                </a:solidFill>
              </a:rPr>
              <a:t>Hans</a:t>
            </a:r>
            <a:r>
              <a:rPr lang="sk-SK" sz="4400" dirty="0" smtClean="0">
                <a:solidFill>
                  <a:schemeClr val="bg1"/>
                </a:solidFill>
              </a:rPr>
              <a:t> </a:t>
            </a:r>
            <a:r>
              <a:rPr lang="sk-SK" sz="4400" dirty="0" err="1" smtClean="0">
                <a:solidFill>
                  <a:schemeClr val="bg1"/>
                </a:solidFill>
              </a:rPr>
              <a:t>Zimmer</a:t>
            </a:r>
            <a:endParaRPr lang="sk-SK" dirty="0" smtClean="0">
              <a:solidFill>
                <a:schemeClr val="bg1"/>
              </a:solidFill>
            </a:endParaRPr>
          </a:p>
          <a:p>
            <a:pPr algn="just"/>
            <a:endParaRPr lang="sk-SK" sz="3600" dirty="0" smtClean="0">
              <a:solidFill>
                <a:schemeClr val="bg1"/>
              </a:solidFill>
            </a:endParaRPr>
          </a:p>
          <a:p>
            <a:pPr algn="just"/>
            <a:endParaRPr lang="sk-SK" sz="3600" dirty="0" smtClean="0">
              <a:solidFill>
                <a:schemeClr val="bg1"/>
              </a:solidFill>
            </a:endParaRPr>
          </a:p>
          <a:p>
            <a:pPr algn="just"/>
            <a:endParaRPr lang="sk-SK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sk-SK" dirty="0" smtClean="0"/>
          </a:p>
          <a:p>
            <a:endParaRPr lang="sk-SK" dirty="0" smtClean="0"/>
          </a:p>
          <a:p>
            <a:pPr lvl="0" algn="just">
              <a:defRPr/>
            </a:pPr>
            <a:endParaRPr lang="sk-SK" i="1" dirty="0" smtClean="0"/>
          </a:p>
          <a:p>
            <a:pPr lvl="0" algn="just">
              <a:defRPr/>
            </a:pPr>
            <a:endParaRPr lang="sk-SK" i="1" dirty="0" smtClean="0"/>
          </a:p>
          <a:p>
            <a:pPr lvl="0" algn="just">
              <a:defRPr/>
            </a:pPr>
            <a:endParaRPr lang="sk-SK" i="1" dirty="0" smtClean="0"/>
          </a:p>
          <a:p>
            <a:pPr lvl="0" algn="just">
              <a:defRPr/>
            </a:pPr>
            <a:endParaRPr lang="sk-SK" i="1" dirty="0" smtClean="0"/>
          </a:p>
          <a:p>
            <a:pPr algn="just"/>
            <a:endParaRPr lang="sk-SK" dirty="0" smtClean="0"/>
          </a:p>
          <a:p>
            <a:endParaRPr lang="sk-SK" dirty="0"/>
          </a:p>
        </p:txBody>
      </p:sp>
      <p:sp>
        <p:nvSpPr>
          <p:cNvPr id="4" name="Ovál 3"/>
          <p:cNvSpPr/>
          <p:nvPr/>
        </p:nvSpPr>
        <p:spPr>
          <a:xfrm>
            <a:off x="5943600" y="304800"/>
            <a:ext cx="3048000" cy="990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DO ZOŠITA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152400"/>
            <a:ext cx="6324600" cy="62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2209</TotalTime>
  <Words>284</Words>
  <Application>Microsoft Office PowerPoint</Application>
  <PresentationFormat>Prezentácia na obrazovke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Motív Office</vt:lpstr>
      <vt:lpstr>FILMOVÁ HUDBA</vt:lpstr>
      <vt:lpstr>FILMOVÁ HUDBA</vt:lpstr>
      <vt:lpstr>Vývoj filmovej hudby</vt:lpstr>
      <vt:lpstr>John Williams  (1932)</vt:lpstr>
      <vt:lpstr>Hans Florian Zimmer (1957)</vt:lpstr>
      <vt:lpstr>Výber nástrojov</vt:lpstr>
      <vt:lpstr>ÚLOHA: Spoznávaš filmovú hudbu? Napíš, k akému filmu/seriálu sa viaže:</vt:lpstr>
      <vt:lpstr>Filmová hudba:</vt:lpstr>
      <vt:lpstr>Snímka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Veronika Savková</dc:creator>
  <cp:lastModifiedBy>Veronika Savková</cp:lastModifiedBy>
  <cp:revision>145</cp:revision>
  <dcterms:created xsi:type="dcterms:W3CDTF">2025-02-22T18:02:43Z</dcterms:created>
  <dcterms:modified xsi:type="dcterms:W3CDTF">2026-05-02T15:20:49Z</dcterms:modified>
</cp:coreProperties>
</file>